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3"/>
  </p:notesMasterIdLst>
  <p:sldIdLst>
    <p:sldId id="256" r:id="rId2"/>
    <p:sldId id="399" r:id="rId3"/>
    <p:sldId id="316" r:id="rId4"/>
    <p:sldId id="317" r:id="rId5"/>
    <p:sldId id="336" r:id="rId6"/>
    <p:sldId id="337" r:id="rId7"/>
    <p:sldId id="366" r:id="rId8"/>
    <p:sldId id="402" r:id="rId9"/>
    <p:sldId id="403" r:id="rId10"/>
    <p:sldId id="404" r:id="rId11"/>
    <p:sldId id="407" r:id="rId12"/>
    <p:sldId id="408" r:id="rId13"/>
    <p:sldId id="409" r:id="rId14"/>
    <p:sldId id="410" r:id="rId15"/>
    <p:sldId id="406" r:id="rId16"/>
    <p:sldId id="411" r:id="rId17"/>
    <p:sldId id="412" r:id="rId18"/>
    <p:sldId id="413" r:id="rId19"/>
    <p:sldId id="405" r:id="rId20"/>
    <p:sldId id="414" r:id="rId21"/>
    <p:sldId id="415" r:id="rId22"/>
    <p:sldId id="450" r:id="rId23"/>
    <p:sldId id="416" r:id="rId24"/>
    <p:sldId id="417" r:id="rId25"/>
    <p:sldId id="418" r:id="rId26"/>
    <p:sldId id="419" r:id="rId27"/>
    <p:sldId id="421" r:id="rId28"/>
    <p:sldId id="423" r:id="rId29"/>
    <p:sldId id="422" r:id="rId30"/>
    <p:sldId id="424" r:id="rId31"/>
    <p:sldId id="400" r:id="rId32"/>
    <p:sldId id="318" r:id="rId33"/>
    <p:sldId id="335" r:id="rId34"/>
    <p:sldId id="425" r:id="rId35"/>
    <p:sldId id="426" r:id="rId36"/>
    <p:sldId id="427" r:id="rId37"/>
    <p:sldId id="428" r:id="rId38"/>
    <p:sldId id="429" r:id="rId39"/>
    <p:sldId id="331" r:id="rId40"/>
    <p:sldId id="438" r:id="rId41"/>
    <p:sldId id="439" r:id="rId42"/>
    <p:sldId id="440" r:id="rId43"/>
    <p:sldId id="441" r:id="rId44"/>
    <p:sldId id="442" r:id="rId45"/>
    <p:sldId id="443" r:id="rId46"/>
    <p:sldId id="401" r:id="rId47"/>
    <p:sldId id="365" r:id="rId48"/>
    <p:sldId id="375" r:id="rId49"/>
    <p:sldId id="356" r:id="rId50"/>
    <p:sldId id="444" r:id="rId51"/>
    <p:sldId id="445" r:id="rId52"/>
    <p:sldId id="446" r:id="rId53"/>
    <p:sldId id="447" r:id="rId54"/>
    <p:sldId id="436" r:id="rId55"/>
    <p:sldId id="398" r:id="rId56"/>
    <p:sldId id="437" r:id="rId57"/>
    <p:sldId id="448" r:id="rId58"/>
    <p:sldId id="364" r:id="rId59"/>
    <p:sldId id="374" r:id="rId60"/>
    <p:sldId id="351" r:id="rId61"/>
    <p:sldId id="349" r:id="rId62"/>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674"/>
  </p:normalViewPr>
  <p:slideViewPr>
    <p:cSldViewPr>
      <p:cViewPr varScale="1">
        <p:scale>
          <a:sx n="208" d="100"/>
          <a:sy n="208" d="100"/>
        </p:scale>
        <p:origin x="1920" y="1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2.tiff>
</file>

<file path=ppt/media/image3.tiff>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D0BB860B-90DA-7E4A-AC4C-51F70EA0A13C}" type="datetimeFigureOut">
              <a:rPr lang="en-US" smtClean="0"/>
              <a:t>4/17/2020</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7C8FFDA5-C949-0B40-839A-B691249BE635}" type="slidenum">
              <a:rPr lang="en-US" smtClean="0"/>
              <a:t>‹#›</a:t>
            </a:fld>
            <a:endParaRPr lang="en-US"/>
          </a:p>
        </p:txBody>
      </p:sp>
    </p:spTree>
    <p:extLst>
      <p:ext uri="{BB962C8B-B14F-4D97-AF65-F5344CB8AC3E}">
        <p14:creationId xmlns:p14="http://schemas.microsoft.com/office/powerpoint/2010/main" val="286160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93698" y="3288301"/>
            <a:ext cx="131445" cy="137160"/>
          </a:xfrm>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6" name="Holder 6"/>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7" name="Holder 7"/>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4" name="Holder 4"/>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5" name="Holder 5"/>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3" name="Holder 3"/>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4" name="Holder 4"/>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250" y="73825"/>
            <a:ext cx="1537335" cy="40322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a:xfrm>
            <a:off x="347345" y="614845"/>
            <a:ext cx="3915409" cy="78295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a:xfrm>
            <a:off x="3830701" y="3288301"/>
            <a:ext cx="6330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a:xfrm>
            <a:off x="1774189" y="3288301"/>
            <a:ext cx="12045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3505453" y="3288301"/>
            <a:ext cx="131445" cy="137160"/>
          </a:xfrm>
          <a:prstGeom prst="rect">
            <a:avLst/>
          </a:prstGeom>
        </p:spPr>
        <p:txBody>
          <a:bodyPr wrap="square" lIns="0" tIns="0" rIns="0" bIns="0">
            <a:spAutoFit/>
          </a:bodyPr>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NOAA_CONTAINER_TUTORIAL_SPRING_2020"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ocs.docker.com/engine/reference/commandline/docker/"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NOAA_CONTAINER_TUTORIAL_SPRING_2020"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hyperlink" Target="https://github.com/ResearchComputing/Container_tutorial_Spring_2020" TargetMode="External"/><Relationship Id="rId4" Type="http://schemas.openxmlformats.org/officeDocument/2006/relationships/image" Target="../media/image2.tiff"/></Relationships>
</file>

<file path=ppt/slides/_rels/slide3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singularity-hub.org/" TargetMode="External"/><Relationship Id="rId7" Type="http://schemas.openxmlformats.org/officeDocument/2006/relationships/image" Target="../media/image1.png"/><Relationship Id="rId2" Type="http://schemas.openxmlformats.org/officeDocument/2006/relationships/hyperlink" Target="https://hub.docker.com/" TargetMode="Externa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hyperlink" Target="https://www.chpc.utah.edu/documentation/software/singularity.php#exd" TargetMode="External"/><Relationship Id="rId4" Type="http://schemas.openxmlformats.org/officeDocument/2006/relationships/hyperlink" Target="https://cloud.sylabs.io/library"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ingularity.lbl.gov/docs-shell" TargetMode="External"/><Relationship Id="rId3" Type="http://schemas.openxmlformats.org/officeDocument/2006/relationships/hyperlink" Target="https://singularity.lbl.gov/docs-build-container" TargetMode="External"/><Relationship Id="rId7" Type="http://schemas.openxmlformats.org/officeDocument/2006/relationships/hyperlink" Target="https://singularity.lbl.gov/docs-run" TargetMode="External"/><Relationship Id="rId2" Type="http://schemas.openxmlformats.org/officeDocument/2006/relationships/hyperlink" Target="https://www.sylabs.io/guides/3.2/user-guide/cli.html" TargetMode="External"/><Relationship Id="rId1" Type="http://schemas.openxmlformats.org/officeDocument/2006/relationships/slideLayout" Target="../slideLayouts/slideLayout2.xml"/><Relationship Id="rId6" Type="http://schemas.openxmlformats.org/officeDocument/2006/relationships/hyperlink" Target="https://singularity.lbl.gov/docs-pull" TargetMode="External"/><Relationship Id="rId5" Type="http://schemas.openxmlformats.org/officeDocument/2006/relationships/hyperlink" Target="https://singularity.lbl.gov/docs-inspect" TargetMode="External"/><Relationship Id="rId10" Type="http://schemas.openxmlformats.org/officeDocument/2006/relationships/image" Target="../media/image1.png"/><Relationship Id="rId4" Type="http://schemas.openxmlformats.org/officeDocument/2006/relationships/hyperlink" Target="https://singularity.lbl.gov/docs-exec" TargetMode="External"/><Relationship Id="rId9" Type="http://schemas.openxmlformats.org/officeDocument/2006/relationships/image" Target="../media/image8.tiff"/></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hyperlink" Target="https://github.com/ResearchComputing/Container_tutorial_Spring_2020" TargetMode="External"/><Relationship Id="rId5" Type="http://schemas.openxmlformats.org/officeDocument/2006/relationships/image" Target="../media/image1.png"/><Relationship Id="rId4" Type="http://schemas.openxmlformats.org/officeDocument/2006/relationships/hyperlink" Target="https://bit.ly/3etaDX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sylabs.io/guides/3.2/user-guide/definition_files.html"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github.com/singularityhub/singularityhub.github.io/wiki"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cloud.sylabs.io/auth"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8" Type="http://schemas.openxmlformats.org/officeDocument/2006/relationships/hyperlink" Target="http://tinyurl.com/curc-survey18" TargetMode="External"/><Relationship Id="rId3" Type="http://schemas.openxmlformats.org/officeDocument/2006/relationships/hyperlink" Target="https://hub.docker.com/" TargetMode="External"/><Relationship Id="rId7" Type="http://schemas.openxmlformats.org/officeDocument/2006/relationships/image" Target="../media/image2.tiff"/><Relationship Id="rId2" Type="http://schemas.openxmlformats.org/officeDocument/2006/relationships/hyperlink" Target="https://training.play-with-docker.com/"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singularity-hub.org/" TargetMode="External"/><Relationship Id="rId10" Type="http://schemas.openxmlformats.org/officeDocument/2006/relationships/hyperlink" Target="mailto:Daniel.Trahan@Colorado.edu" TargetMode="External"/><Relationship Id="rId4" Type="http://schemas.openxmlformats.org/officeDocument/2006/relationships/hyperlink" Target="https://www.sylabs.io/guides/3.4/user-guide/" TargetMode="External"/><Relationship Id="rId9" Type="http://schemas.openxmlformats.org/officeDocument/2006/relationships/hyperlink" Target="mailto:Andrew.Monaghan@Colorado.edu"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5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github.com/ResearchComputing/Container_Tutorial_Fall_2019"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docs.nvidia.com/deploy/cuda-compatibility/" TargetMode="External"/><Relationship Id="rId2" Type="http://schemas.openxmlformats.org/officeDocument/2006/relationships/image" Target="../media/image8.tiff"/><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hub.docker.com/r/nvidia/cuda/"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60.xml.rels><?xml version="1.0" encoding="UTF-8" standalone="yes"?>
<Relationships xmlns="http://schemas.openxmlformats.org/package/2006/relationships"><Relationship Id="rId3" Type="http://schemas.openxmlformats.org/officeDocument/2006/relationships/hyperlink" Target="http://singularity.lbl.gov/archive/docs/v2-3/tutorial-gpu-drivers-open-mpi-mtls" TargetMode="External"/><Relationship Id="rId2" Type="http://schemas.openxmlformats.org/officeDocument/2006/relationships/hyperlink" Target="http://singularity.lbl.gov/docs-overlay"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Research-Computing-User-Tutorials/wiki/Data-Transfers"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71449" y="135611"/>
            <a:ext cx="4223905" cy="764312"/>
          </a:xfrm>
          <a:prstGeom prst="rect">
            <a:avLst/>
          </a:prstGeom>
        </p:spPr>
        <p:txBody>
          <a:bodyPr vert="horz" wrap="square" lIns="0" tIns="10160" rIns="0" bIns="0" rtlCol="0" anchor="t">
            <a:spAutoFit/>
          </a:bodyPr>
          <a:lstStyle/>
          <a:p>
            <a:pPr algn="l"/>
            <a:r>
              <a:rPr lang="en-US" dirty="0"/>
              <a:t>Containerization for R&amp;D Applications</a:t>
            </a:r>
            <a:endParaRPr lang="en-US" sz="2400" spc="-114" dirty="0">
              <a:ea typeface="Tahoma"/>
            </a:endParaRPr>
          </a:p>
        </p:txBody>
      </p:sp>
      <p:sp>
        <p:nvSpPr>
          <p:cNvPr id="3" name="object 3"/>
          <p:cNvSpPr txBox="1"/>
          <p:nvPr/>
        </p:nvSpPr>
        <p:spPr>
          <a:xfrm>
            <a:off x="2091203" y="145438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Andrew Monaghan</a:t>
            </a:r>
          </a:p>
          <a:p>
            <a:pPr marL="12700" marR="29845">
              <a:lnSpc>
                <a:spcPct val="100000"/>
              </a:lnSpc>
              <a:spcBef>
                <a:spcPts val="95"/>
              </a:spcBef>
            </a:pPr>
            <a:r>
              <a:rPr lang="en-US" sz="900" i="1" spc="-10" dirty="0" err="1">
                <a:solidFill>
                  <a:schemeClr val="bg1">
                    <a:lumMod val="65000"/>
                  </a:schemeClr>
                </a:solidFill>
                <a:latin typeface="Tahoma"/>
                <a:cs typeface="Tahoma"/>
              </a:rPr>
              <a:t>Andrew.Monaghan@colorado.edu</a:t>
            </a:r>
            <a:endParaRPr lang="en-US" sz="900" i="1" spc="-10" dirty="0">
              <a:solidFill>
                <a:schemeClr val="bg1">
                  <a:lumMod val="65000"/>
                </a:schemeClr>
              </a:solidFill>
              <a:latin typeface="Tahoma"/>
              <a:cs typeface="Tahoma"/>
            </a:endParaRPr>
          </a:p>
        </p:txBody>
      </p:sp>
      <p:cxnSp>
        <p:nvCxnSpPr>
          <p:cNvPr id="14" name="Straight Connector 13">
            <a:extLst>
              <a:ext uri="{FF2B5EF4-FFF2-40B4-BE49-F238E27FC236}">
                <a16:creationId xmlns:a16="http://schemas.microsoft.com/office/drawing/2014/main" id="{46BFF423-7F25-C448-9119-AE88F303C5C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9" name="Slide Number Placeholder 18">
            <a:extLst>
              <a:ext uri="{FF2B5EF4-FFF2-40B4-BE49-F238E27FC236}">
                <a16:creationId xmlns:a16="http://schemas.microsoft.com/office/drawing/2014/main" id="{164B6349-97FB-7D4C-8CB2-58850CA19E1A}"/>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a:t>
            </a:fld>
            <a:endParaRPr lang="en-US" spc="-20"/>
          </a:p>
        </p:txBody>
      </p:sp>
      <p:sp>
        <p:nvSpPr>
          <p:cNvPr id="22" name="object 3">
            <a:extLst>
              <a:ext uri="{FF2B5EF4-FFF2-40B4-BE49-F238E27FC236}">
                <a16:creationId xmlns:a16="http://schemas.microsoft.com/office/drawing/2014/main" id="{01AF79EE-4DC8-0D42-9A1A-AD2B328B558E}"/>
              </a:ext>
            </a:extLst>
          </p:cNvPr>
          <p:cNvSpPr txBox="1"/>
          <p:nvPr/>
        </p:nvSpPr>
        <p:spPr>
          <a:xfrm>
            <a:off x="225143" y="2597147"/>
            <a:ext cx="3756307" cy="473848"/>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cs typeface="Tahoma"/>
              </a:rPr>
              <a:t>Slides and exercises available for download at</a:t>
            </a:r>
            <a:r>
              <a:rPr lang="en-US" sz="1000" spc="-10" dirty="0">
                <a:solidFill>
                  <a:srgbClr val="A9A37D"/>
                </a:solidFill>
                <a:latin typeface="Tahoma"/>
                <a:ea typeface="Tahoma"/>
                <a:cs typeface="Tahoma"/>
              </a:rPr>
              <a:t>:</a:t>
            </a:r>
          </a:p>
          <a:p>
            <a:r>
              <a:rPr lang="en-US" sz="1000" i="1" dirty="0">
                <a:hlinkClick r:id="rId2"/>
              </a:rPr>
              <a:t>https://github.com/ResearchComputing/NOAA_CONTAINER_TUTORIAL_SPRING_2020</a:t>
            </a:r>
            <a:endParaRPr lang="en-US" sz="1000" i="1" dirty="0">
              <a:latin typeface="Tahoma"/>
              <a:ea typeface="Tahoma"/>
              <a:cs typeface="Tahoma"/>
            </a:endParaRPr>
          </a:p>
        </p:txBody>
      </p:sp>
      <p:sp>
        <p:nvSpPr>
          <p:cNvPr id="13" name="object 3">
            <a:extLst>
              <a:ext uri="{FF2B5EF4-FFF2-40B4-BE49-F238E27FC236}">
                <a16:creationId xmlns:a16="http://schemas.microsoft.com/office/drawing/2014/main" id="{F8365310-6120-D340-921C-766BE924E1FE}"/>
              </a:ext>
            </a:extLst>
          </p:cNvPr>
          <p:cNvSpPr txBox="1"/>
          <p:nvPr/>
        </p:nvSpPr>
        <p:spPr>
          <a:xfrm>
            <a:off x="225143" y="1454385"/>
            <a:ext cx="2408894" cy="317395"/>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ea typeface="Tahoma"/>
                <a:cs typeface="Tahoma"/>
              </a:rPr>
              <a:t>Daniel Trahan</a:t>
            </a:r>
          </a:p>
          <a:p>
            <a:pPr marL="12700" marR="29845">
              <a:spcBef>
                <a:spcPts val="95"/>
              </a:spcBef>
            </a:pPr>
            <a:r>
              <a:rPr lang="en-US" sz="900" i="1" spc="-10" dirty="0" err="1">
                <a:solidFill>
                  <a:schemeClr val="bg1">
                    <a:lumMod val="65000"/>
                  </a:schemeClr>
                </a:solidFill>
                <a:latin typeface="Tahoma"/>
                <a:ea typeface="Tahoma"/>
                <a:cs typeface="Tahoma"/>
              </a:rPr>
              <a:t>Daniel.Trahan@colorado.edu</a:t>
            </a:r>
            <a:endParaRPr lang="en-US" sz="900" i="1" spc="-10" dirty="0">
              <a:solidFill>
                <a:schemeClr val="bg1">
                  <a:lumMod val="65000"/>
                </a:schemeClr>
              </a:solidFill>
              <a:latin typeface="Tahoma"/>
              <a:ea typeface="Tahoma"/>
              <a:cs typeface="Tahoma"/>
            </a:endParaRPr>
          </a:p>
        </p:txBody>
      </p:sp>
      <p:pic>
        <p:nvPicPr>
          <p:cNvPr id="10" name="Shape 87">
            <a:extLst>
              <a:ext uri="{FF2B5EF4-FFF2-40B4-BE49-F238E27FC236}">
                <a16:creationId xmlns:a16="http://schemas.microsoft.com/office/drawing/2014/main" id="{B4B47E27-5D62-114C-B86D-1FA887A6E87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8392E99-0AFC-1847-B986-63BEA2533C8A}"/>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6" name="TextBox 15">
            <a:extLst>
              <a:ext uri="{FF2B5EF4-FFF2-40B4-BE49-F238E27FC236}">
                <a16:creationId xmlns:a16="http://schemas.microsoft.com/office/drawing/2014/main" id="{42997018-BD00-A34F-BF72-DE655D79E238}"/>
              </a:ext>
            </a:extLst>
          </p:cNvPr>
          <p:cNvSpPr txBox="1"/>
          <p:nvPr/>
        </p:nvSpPr>
        <p:spPr>
          <a:xfrm>
            <a:off x="1041886" y="1922853"/>
            <a:ext cx="2287101" cy="523220"/>
          </a:xfrm>
          <a:prstGeom prst="rect">
            <a:avLst/>
          </a:prstGeom>
          <a:noFill/>
          <a:ln w="28575">
            <a:solidFill>
              <a:srgbClr val="FF0000"/>
            </a:solidFill>
          </a:ln>
        </p:spPr>
        <p:txBody>
          <a:bodyPr wrap="none" rtlCol="0">
            <a:spAutoFit/>
          </a:bodyPr>
          <a:lstStyle/>
          <a:p>
            <a:r>
              <a:rPr lang="en-US" sz="1400" dirty="0"/>
              <a:t>Please sign in:</a:t>
            </a:r>
          </a:p>
          <a:p>
            <a:r>
              <a:rPr lang="en-US" sz="1400" dirty="0"/>
              <a:t>https://</a:t>
            </a:r>
            <a:r>
              <a:rPr lang="en-US" sz="1400" dirty="0" err="1"/>
              <a:t>tinyurl.com</a:t>
            </a:r>
            <a:r>
              <a:rPr lang="en-US" sz="1400" dirty="0"/>
              <a:t>/y4aks9zs</a:t>
            </a:r>
          </a:p>
        </p:txBody>
      </p:sp>
      <p:sp>
        <p:nvSpPr>
          <p:cNvPr id="12" name="Date Placeholder 5">
            <a:extLst>
              <a:ext uri="{FF2B5EF4-FFF2-40B4-BE49-F238E27FC236}">
                <a16:creationId xmlns:a16="http://schemas.microsoft.com/office/drawing/2014/main" id="{3EB6EC05-97EA-48F5-B255-2160A2C20E1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755747028"/>
      </p:ext>
    </p:extLst>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10</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wrap="square" lIns="0" tIns="0" rIns="0" bIns="0" anchor="t">
            <a:spAutoFit/>
          </a:bodyPr>
          <a:lstStyle/>
          <a:p>
            <a:pPr algn="l"/>
            <a:r>
              <a:rPr lang="en-US">
                <a:ea typeface="Tahoma"/>
              </a:rPr>
              <a:t>Docker Nuts and Bolts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266062" cy="2611960"/>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Docker runs on a concept of images and containers.</a:t>
            </a:r>
            <a:endParaRPr lang="en-US" sz="1050" dirty="0">
              <a:latin typeface="Arial"/>
              <a:cs typeface="Arial"/>
            </a:endParaRPr>
          </a:p>
          <a:p>
            <a:pPr lvl="1" indent="-171450">
              <a:spcBef>
                <a:spcPts val="328"/>
              </a:spcBef>
              <a:buClr>
                <a:srgbClr val="A9A57C"/>
              </a:buClr>
              <a:buFont typeface="Arial"/>
              <a:buChar char="•"/>
              <a:tabLst>
                <a:tab pos="121663" algn="l"/>
              </a:tabLst>
            </a:pPr>
            <a:r>
              <a:rPr lang="en-US" sz="1050" b="1" i="1" u="sng" dirty="0">
                <a:solidFill>
                  <a:srgbClr val="2F2B20"/>
                </a:solidFill>
                <a:latin typeface="Arial"/>
                <a:cs typeface="Arial"/>
              </a:rPr>
              <a:t>Images</a:t>
            </a:r>
            <a:r>
              <a:rPr lang="en-US" sz="1050" dirty="0">
                <a:solidFill>
                  <a:srgbClr val="2F2B20"/>
                </a:solidFill>
                <a:latin typeface="Arial"/>
                <a:cs typeface="Arial"/>
              </a:rPr>
              <a:t>: Saved snapshots of a container environment.</a:t>
            </a:r>
          </a:p>
          <a:p>
            <a:pPr lvl="2" indent="-171450">
              <a:spcBef>
                <a:spcPts val="328"/>
              </a:spcBef>
              <a:buClr>
                <a:srgbClr val="A9A57C"/>
              </a:buClr>
              <a:buFont typeface="Arial"/>
              <a:buChar char="•"/>
              <a:tabLst>
                <a:tab pos="121663" algn="l"/>
              </a:tabLst>
            </a:pPr>
            <a:r>
              <a:rPr lang="en-US" sz="1050" dirty="0">
                <a:solidFill>
                  <a:srgbClr val="2F2B20"/>
                </a:solidFill>
                <a:latin typeface="Arial"/>
                <a:cs typeface="Arial"/>
              </a:rPr>
              <a:t>Made from </a:t>
            </a:r>
            <a:r>
              <a:rPr lang="en-US" sz="1050" dirty="0" err="1">
                <a:solidFill>
                  <a:srgbClr val="2F2B20"/>
                </a:solidFill>
                <a:latin typeface="Arial"/>
                <a:cs typeface="Arial"/>
              </a:rPr>
              <a:t>Dockerfile</a:t>
            </a:r>
            <a:r>
              <a:rPr lang="en-US" sz="1050" dirty="0">
                <a:solidFill>
                  <a:srgbClr val="2F2B20"/>
                </a:solidFill>
                <a:latin typeface="Arial"/>
                <a:cs typeface="Arial"/>
              </a:rPr>
              <a:t> or pulled from Docker Hub</a:t>
            </a:r>
          </a:p>
          <a:p>
            <a:pPr lvl="2" indent="-171450">
              <a:spcBef>
                <a:spcPts val="328"/>
              </a:spcBef>
              <a:buClr>
                <a:srgbClr val="A9A57C"/>
              </a:buClr>
              <a:buFont typeface="Arial"/>
              <a:buChar char="•"/>
              <a:tabLst>
                <a:tab pos="121663" algn="l"/>
              </a:tabLst>
            </a:pPr>
            <a:r>
              <a:rPr lang="en-US" sz="1050" dirty="0">
                <a:solidFill>
                  <a:srgbClr val="2F2B20"/>
                </a:solidFill>
                <a:latin typeface="Arial"/>
                <a:cs typeface="Arial"/>
              </a:rPr>
              <a:t>Stored in the Docker cache on your disk</a:t>
            </a:r>
          </a:p>
          <a:p>
            <a:pPr lvl="1" indent="-171450">
              <a:spcBef>
                <a:spcPts val="328"/>
              </a:spcBef>
              <a:buClr>
                <a:srgbClr val="A9A57C"/>
              </a:buClr>
              <a:buFont typeface="Arial"/>
              <a:buChar char="•"/>
              <a:tabLst>
                <a:tab pos="121663" algn="l"/>
              </a:tabLst>
            </a:pPr>
            <a:r>
              <a:rPr lang="en-US" sz="1050" b="1" i="1" u="sng" dirty="0">
                <a:solidFill>
                  <a:srgbClr val="2F2B20"/>
                </a:solidFill>
                <a:latin typeface="Arial"/>
                <a:cs typeface="Arial"/>
              </a:rPr>
              <a:t>Containers</a:t>
            </a:r>
            <a:r>
              <a:rPr lang="en-US" sz="1050" dirty="0">
                <a:solidFill>
                  <a:srgbClr val="2F2B20"/>
                </a:solidFill>
                <a:latin typeface="Arial"/>
                <a:cs typeface="Arial"/>
              </a:rPr>
              <a:t>: Instances of images that are generated by Docker when an image is 'run'</a:t>
            </a:r>
          </a:p>
          <a:p>
            <a:pPr lvl="2" indent="-171450">
              <a:spcBef>
                <a:spcPts val="328"/>
              </a:spcBef>
              <a:buClr>
                <a:srgbClr val="A9A57C"/>
              </a:buClr>
              <a:buFont typeface="Arial"/>
              <a:buChar char="•"/>
              <a:tabLst>
                <a:tab pos="121663" algn="l"/>
              </a:tabLst>
            </a:pPr>
            <a:r>
              <a:rPr lang="en-US" sz="1050" dirty="0">
                <a:solidFill>
                  <a:srgbClr val="2F2B20"/>
                </a:solidFill>
                <a:latin typeface="Arial"/>
                <a:cs typeface="Arial"/>
              </a:rPr>
              <a:t>Instance of image running in memory</a:t>
            </a:r>
          </a:p>
          <a:p>
            <a:pPr lvl="2" indent="-171450">
              <a:spcBef>
                <a:spcPts val="328"/>
              </a:spcBef>
              <a:buClr>
                <a:srgbClr val="A9A57C"/>
              </a:buClr>
              <a:buFont typeface="Arial"/>
              <a:buChar char="•"/>
              <a:tabLst>
                <a:tab pos="121663" algn="l"/>
              </a:tabLst>
            </a:pPr>
            <a:r>
              <a:rPr lang="en-US" sz="1050" dirty="0">
                <a:solidFill>
                  <a:srgbClr val="2F2B20"/>
                </a:solidFill>
                <a:latin typeface="Arial"/>
                <a:cs typeface="Arial"/>
              </a:rPr>
              <a:t>Ephemeral Instances that cannot be continued</a:t>
            </a:r>
          </a:p>
          <a:p>
            <a:pPr lvl="2" indent="-171450">
              <a:spcBef>
                <a:spcPts val="328"/>
              </a:spcBef>
              <a:buClr>
                <a:srgbClr val="A9A57C"/>
              </a:buClr>
              <a:buFont typeface="Arial"/>
              <a:buChar char="•"/>
              <a:tabLst>
                <a:tab pos="121663" algn="l"/>
              </a:tabLst>
            </a:pPr>
            <a:r>
              <a:rPr lang="en-US" sz="1050" dirty="0">
                <a:solidFill>
                  <a:srgbClr val="2F2B20"/>
                </a:solidFill>
                <a:latin typeface="Arial"/>
                <a:cs typeface="Arial"/>
              </a:rPr>
              <a:t>Can be run interactively  </a:t>
            </a:r>
          </a:p>
          <a:p>
            <a:pPr lvl="1" indent="-171450">
              <a:spcBef>
                <a:spcPts val="328"/>
              </a:spcBef>
              <a:buClr>
                <a:srgbClr val="A9A57C"/>
              </a:buClr>
              <a:buFont typeface="Arial"/>
              <a:buChar char="•"/>
              <a:tabLst>
                <a:tab pos="121663" algn="l"/>
              </a:tabLst>
            </a:pPr>
            <a:endParaRPr lang="en-US" sz="1200" dirty="0">
              <a:solidFill>
                <a:srgbClr val="2F2B20"/>
              </a:solidFill>
              <a:latin typeface="Arial"/>
              <a:cs typeface="Arial"/>
            </a:endParaRPr>
          </a:p>
          <a:p>
            <a:pPr marL="285750" lvl="1" indent="-171450">
              <a:spcBef>
                <a:spcPts val="328"/>
              </a:spcBef>
              <a:buClr>
                <a:srgbClr val="A9A57C"/>
              </a:buClr>
              <a:buFont typeface="Arial"/>
              <a:buChar char="•"/>
              <a:tabLst>
                <a:tab pos="121663" algn="l"/>
              </a:tabLst>
            </a:pPr>
            <a:endParaRPr lang="en-US" sz="1200" dirty="0">
              <a:solidFill>
                <a:srgbClr val="2F2B20"/>
              </a:solidFill>
              <a:latin typeface="Arial"/>
              <a:cs typeface="Arial"/>
            </a:endParaRPr>
          </a:p>
          <a:p>
            <a:pPr marL="177800" indent="-171450">
              <a:spcBef>
                <a:spcPts val="328"/>
              </a:spcBef>
              <a:buClr>
                <a:srgbClr val="A9A57C"/>
              </a:buClr>
              <a:buFont typeface="Arial"/>
              <a:buChar char="•"/>
              <a:tabLst>
                <a:tab pos="121663" algn="l"/>
              </a:tabLst>
            </a:pPr>
            <a:endParaRPr lang="en-US" sz="1200" dirty="0">
              <a:solidFill>
                <a:srgbClr val="2F2B20"/>
              </a:solidFill>
              <a:latin typeface="Arial"/>
              <a:cs typeface="Arial"/>
            </a:endParaRPr>
          </a:p>
          <a:p>
            <a:pPr lvl="1" indent="-171450">
              <a:spcBef>
                <a:spcPts val="328"/>
              </a:spcBef>
              <a:buClr>
                <a:srgbClr val="A9A57C"/>
              </a:buClr>
              <a:buFont typeface="Arial"/>
              <a:buChar char="•"/>
              <a:tabLst>
                <a:tab pos="121663" algn="l"/>
              </a:tabLst>
            </a:pPr>
            <a:endParaRPr lang="en-US" sz="900" dirty="0">
              <a:solidFill>
                <a:srgbClr val="2F2B20"/>
              </a:solidFill>
              <a:latin typeface="Arial"/>
              <a:cs typeface="Arial"/>
            </a:endParaRPr>
          </a:p>
        </p:txBody>
      </p:sp>
      <p:pic>
        <p:nvPicPr>
          <p:cNvPr id="10" name="Shape 87">
            <a:extLst>
              <a:ext uri="{FF2B5EF4-FFF2-40B4-BE49-F238E27FC236}">
                <a16:creationId xmlns:a16="http://schemas.microsoft.com/office/drawing/2014/main" id="{AC6EC835-5187-8540-9407-E1B39C1D7D02}"/>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A084DCE-2335-9540-A8A0-D86A8061C976}"/>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2577D631-B147-4E50-B6C1-53C95C3B503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461438264"/>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11</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wrap="square" lIns="0" tIns="0" rIns="0" bIns="0" anchor="t">
            <a:spAutoFit/>
          </a:bodyPr>
          <a:lstStyle/>
          <a:p>
            <a:pPr algn="l"/>
            <a:r>
              <a:rPr lang="en-US">
                <a:ea typeface="Tahoma"/>
              </a:rPr>
              <a:t>Docker Commands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266062" cy="1203882"/>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Docker Commands are usually in the form of:</a:t>
            </a:r>
          </a:p>
          <a:p>
            <a:pPr marL="285750" lvl="1">
              <a:spcBef>
                <a:spcPts val="328"/>
              </a:spcBef>
              <a:buClr>
                <a:srgbClr val="A9A57C"/>
              </a:buClr>
              <a:tabLst>
                <a:tab pos="121663" algn="l"/>
              </a:tabLst>
            </a:pPr>
            <a:r>
              <a:rPr lang="en-US" sz="1050">
                <a:solidFill>
                  <a:srgbClr val="0070C0"/>
                </a:solidFill>
                <a:latin typeface="Consolas"/>
                <a:cs typeface="Arial"/>
              </a:rPr>
              <a:t>docker </a:t>
            </a:r>
            <a:r>
              <a:rPr lang="en-US" sz="1050">
                <a:solidFill>
                  <a:srgbClr val="FF0000"/>
                </a:solidFill>
                <a:latin typeface="Consolas"/>
                <a:cs typeface="Arial"/>
              </a:rPr>
              <a:t>&lt;sub-command&gt; &lt;flags&gt; &lt;target/command&gt;</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Examples:</a:t>
            </a:r>
          </a:p>
          <a:p>
            <a:pPr marL="285750" lvl="1">
              <a:spcBef>
                <a:spcPts val="328"/>
              </a:spcBef>
              <a:buClr>
                <a:srgbClr val="A9A57C"/>
              </a:buClr>
              <a:tabLst>
                <a:tab pos="121663" algn="l"/>
              </a:tabLst>
            </a:pPr>
            <a:r>
              <a:rPr lang="en-US" sz="1050">
                <a:solidFill>
                  <a:srgbClr val="0070C0"/>
                </a:solidFill>
                <a:latin typeface="Consolas"/>
                <a:cs typeface="Arial"/>
              </a:rPr>
              <a:t>docker run -it </a:t>
            </a:r>
            <a:r>
              <a:rPr lang="en-US" sz="1050" err="1">
                <a:solidFill>
                  <a:srgbClr val="0070C0"/>
                </a:solidFill>
                <a:latin typeface="Consolas"/>
                <a:cs typeface="Arial"/>
              </a:rPr>
              <a:t>myimage</a:t>
            </a:r>
            <a:endParaRPr lang="en-US" sz="1050">
              <a:solidFill>
                <a:srgbClr val="0070C0"/>
              </a:solidFill>
              <a:latin typeface="Consolas"/>
              <a:cs typeface="Arial"/>
            </a:endParaRPr>
          </a:p>
          <a:p>
            <a:pPr marL="285750" lvl="1">
              <a:spcBef>
                <a:spcPts val="328"/>
              </a:spcBef>
              <a:buClr>
                <a:srgbClr val="A9A57C"/>
              </a:buClr>
              <a:tabLst>
                <a:tab pos="121663" algn="l"/>
              </a:tabLst>
            </a:pPr>
            <a:r>
              <a:rPr lang="en-US" sz="1050">
                <a:solidFill>
                  <a:srgbClr val="0070C0"/>
                </a:solidFill>
                <a:latin typeface="Consolas"/>
                <a:cs typeface="Arial"/>
              </a:rPr>
              <a:t>docker container ls</a:t>
            </a:r>
          </a:p>
          <a:p>
            <a:pPr marL="285750" lvl="1">
              <a:spcBef>
                <a:spcPts val="328"/>
              </a:spcBef>
              <a:buClr>
                <a:srgbClr val="A9A57C"/>
              </a:buClr>
              <a:tabLst>
                <a:tab pos="121663" algn="l"/>
              </a:tabLst>
            </a:pPr>
            <a:r>
              <a:rPr lang="en-US" sz="1050">
                <a:solidFill>
                  <a:srgbClr val="0070C0"/>
                </a:solidFill>
                <a:latin typeface="Consolas"/>
                <a:cs typeface="Arial"/>
              </a:rPr>
              <a:t>docker image prune</a:t>
            </a:r>
          </a:p>
        </p:txBody>
      </p:sp>
      <p:pic>
        <p:nvPicPr>
          <p:cNvPr id="10" name="Shape 87">
            <a:extLst>
              <a:ext uri="{FF2B5EF4-FFF2-40B4-BE49-F238E27FC236}">
                <a16:creationId xmlns:a16="http://schemas.microsoft.com/office/drawing/2014/main" id="{8DB2857F-20E9-474E-B6A3-4B9B5CD8F43A}"/>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3863EB1D-357C-2348-9BBD-40F38903498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F87EB8F7-5CAC-4B19-9765-E949022244B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337181764"/>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12</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Running Docker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27266"/>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Run a docker image as a container: </a:t>
            </a:r>
            <a:endParaRPr lang="en-US" sz="1050">
              <a:solidFill>
                <a:srgbClr val="FF0000"/>
              </a:solidFill>
              <a:latin typeface="Consolas"/>
              <a:cs typeface="Arial"/>
            </a:endParaRPr>
          </a:p>
          <a:p>
            <a:pPr marL="285750" lvl="1">
              <a:spcBef>
                <a:spcPts val="328"/>
              </a:spcBef>
              <a:buClr>
                <a:srgbClr val="A9A57C"/>
              </a:buClr>
              <a:tabLst>
                <a:tab pos="121663" algn="l"/>
              </a:tabLst>
            </a:pPr>
            <a:r>
              <a:rPr lang="en-US" sz="1050">
                <a:solidFill>
                  <a:srgbClr val="0070C0"/>
                </a:solidFill>
                <a:latin typeface="Consolas"/>
                <a:cs typeface="Calibri"/>
              </a:rPr>
              <a:t>docker run </a:t>
            </a:r>
            <a:r>
              <a:rPr lang="en-US" sz="1050">
                <a:solidFill>
                  <a:srgbClr val="FF0000"/>
                </a:solidFill>
                <a:latin typeface="Consolas"/>
                <a:cs typeface="Calibri"/>
              </a:rPr>
              <a:t>&lt;image-name&gt;</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Run a docker image interactively:</a:t>
            </a:r>
          </a:p>
          <a:p>
            <a:pPr marL="285750" lvl="1">
              <a:spcBef>
                <a:spcPts val="328"/>
              </a:spcBef>
              <a:buClr>
                <a:srgbClr val="A9A57C"/>
              </a:buClr>
              <a:tabLst>
                <a:tab pos="121663" algn="l"/>
              </a:tabLst>
            </a:pPr>
            <a:r>
              <a:rPr lang="en-US" sz="1050">
                <a:solidFill>
                  <a:srgbClr val="0070C0"/>
                </a:solidFill>
                <a:latin typeface="Consolas"/>
                <a:cs typeface="Arial"/>
              </a:rPr>
              <a:t>docker run -it </a:t>
            </a:r>
            <a:r>
              <a:rPr lang="en-US" sz="1050">
                <a:solidFill>
                  <a:srgbClr val="FF0000"/>
                </a:solidFill>
                <a:latin typeface="Consolas"/>
                <a:cs typeface="Arial"/>
              </a:rPr>
              <a:t>&lt;image-name&gt;</a:t>
            </a:r>
            <a:endParaRPr lang="en-US" sz="1050">
              <a:cs typeface="Calibri"/>
            </a:endParaRPr>
          </a:p>
          <a:p>
            <a:pPr marL="177800" indent="-171450">
              <a:spcBef>
                <a:spcPts val="328"/>
              </a:spcBef>
              <a:buClr>
                <a:srgbClr val="A9A57C"/>
              </a:buClr>
              <a:buFont typeface="Arial"/>
              <a:buChar char="•"/>
              <a:tabLst>
                <a:tab pos="121663" algn="l"/>
              </a:tabLst>
            </a:pPr>
            <a:r>
              <a:rPr lang="en-US" sz="1050">
                <a:latin typeface="Arial"/>
                <a:cs typeface="Arial"/>
              </a:rPr>
              <a:t>If an image is not on the system, then Docker will search </a:t>
            </a:r>
            <a:r>
              <a:rPr lang="en-US" sz="1050" err="1">
                <a:latin typeface="Arial"/>
                <a:cs typeface="Arial"/>
              </a:rPr>
              <a:t>Dockerhub</a:t>
            </a:r>
            <a:r>
              <a:rPr lang="en-US" sz="1050">
                <a:latin typeface="Arial"/>
                <a:cs typeface="Arial"/>
              </a:rPr>
              <a:t> to see if the image exists.</a:t>
            </a:r>
          </a:p>
          <a:p>
            <a:pPr marL="177800" indent="-171450">
              <a:spcBef>
                <a:spcPts val="328"/>
              </a:spcBef>
              <a:buClr>
                <a:srgbClr val="A9A57C"/>
              </a:buClr>
              <a:buFont typeface="Arial"/>
              <a:buChar char="•"/>
              <a:tabLst>
                <a:tab pos="121663" algn="l"/>
              </a:tabLst>
            </a:pPr>
            <a:r>
              <a:rPr lang="en-US" sz="1050">
                <a:latin typeface="Arial"/>
                <a:cs typeface="Arial"/>
              </a:rPr>
              <a:t>Specify commands after your image to execute specific software in your container.</a:t>
            </a:r>
          </a:p>
          <a:p>
            <a:pPr marL="283210" lvl="1">
              <a:buClr>
                <a:srgbClr val="A9A57C"/>
              </a:buClr>
              <a:tabLst>
                <a:tab pos="121663" algn="l"/>
              </a:tabLst>
            </a:pPr>
            <a:r>
              <a:rPr lang="en-US" sz="1050">
                <a:solidFill>
                  <a:srgbClr val="0070C0"/>
                </a:solidFill>
                <a:latin typeface="Consolas"/>
                <a:cs typeface="Arial"/>
              </a:rPr>
              <a:t>docker run </a:t>
            </a:r>
            <a:r>
              <a:rPr lang="en-US" sz="1050">
                <a:solidFill>
                  <a:srgbClr val="FF0000"/>
                </a:solidFill>
                <a:latin typeface="Consolas"/>
                <a:cs typeface="Arial"/>
              </a:rPr>
              <a:t>&lt;image-name&gt; &lt;program&gt;</a:t>
            </a:r>
            <a:endParaRPr lang="en-US" sz="1050">
              <a:latin typeface="Consolas"/>
              <a:cs typeface="Calibri"/>
            </a:endParaRPr>
          </a:p>
          <a:p>
            <a:pPr marL="177800" indent="-171450">
              <a:spcBef>
                <a:spcPts val="328"/>
              </a:spcBef>
              <a:buClr>
                <a:srgbClr val="A9A57C"/>
              </a:buClr>
              <a:buFont typeface="Arial"/>
              <a:buChar char="•"/>
              <a:tabLst>
                <a:tab pos="121663" algn="l"/>
              </a:tabLst>
            </a:pPr>
            <a:endParaRPr lang="en-US" sz="1050">
              <a:solidFill>
                <a:srgbClr val="000000"/>
              </a:solidFill>
              <a:latin typeface="Arial"/>
              <a:cs typeface="Arial"/>
            </a:endParaRPr>
          </a:p>
          <a:p>
            <a:pPr marL="285750" lvl="1">
              <a:spcBef>
                <a:spcPts val="328"/>
              </a:spcBef>
              <a:buClr>
                <a:srgbClr val="A9A57C"/>
              </a:buClr>
              <a:tabLst>
                <a:tab pos="121663" algn="l"/>
              </a:tabLst>
            </a:pPr>
            <a:endParaRPr lang="en-US" sz="1200">
              <a:solidFill>
                <a:srgbClr val="2F2B20"/>
              </a:solidFill>
              <a:latin typeface="Arial"/>
              <a:cs typeface="Arial"/>
            </a:endParaRPr>
          </a:p>
          <a:p>
            <a:pPr lvl="1" indent="-171450">
              <a:spcBef>
                <a:spcPts val="328"/>
              </a:spcBef>
              <a:buClr>
                <a:srgbClr val="A9A57C"/>
              </a:buClr>
              <a:buFont typeface="Arial"/>
              <a:buChar char="•"/>
              <a:tabLst>
                <a:tab pos="121663" algn="l"/>
              </a:tabLst>
            </a:pPr>
            <a:endParaRPr lang="en-US" sz="900">
              <a:solidFill>
                <a:srgbClr val="2F2B20"/>
              </a:solidFill>
              <a:latin typeface="Arial"/>
              <a:cs typeface="Arial"/>
            </a:endParaRPr>
          </a:p>
        </p:txBody>
      </p:sp>
      <p:pic>
        <p:nvPicPr>
          <p:cNvPr id="10" name="Shape 87">
            <a:extLst>
              <a:ext uri="{FF2B5EF4-FFF2-40B4-BE49-F238E27FC236}">
                <a16:creationId xmlns:a16="http://schemas.microsoft.com/office/drawing/2014/main" id="{8E1F29BB-E615-7F48-B2BE-4F853BC99850}"/>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5DB5F9FF-3A6D-C344-9993-4F7A3ABE3E2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31D0111D-4645-4ED0-B475-D455F43F0C5B}"/>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126019219"/>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Containerized Hello World</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403937"/>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Let's start with something simple:</a:t>
            </a:r>
            <a:endParaRPr lang="en-US" sz="1050">
              <a:solidFill>
                <a:srgbClr val="FF0000"/>
              </a:solidFill>
              <a:latin typeface="Consolas"/>
              <a:cs typeface="Arial"/>
            </a:endParaRPr>
          </a:p>
          <a:p>
            <a:pPr marL="457200" lvl="2" indent="-171450">
              <a:spcBef>
                <a:spcPts val="328"/>
              </a:spcBef>
              <a:buClr>
                <a:srgbClr val="A9A57C"/>
              </a:buClr>
              <a:buFont typeface="Arial"/>
              <a:buChar char="•"/>
              <a:tabLst>
                <a:tab pos="121663" algn="l"/>
              </a:tabLst>
            </a:pPr>
            <a:r>
              <a:rPr lang="en-US" sz="1050">
                <a:solidFill>
                  <a:srgbClr val="2F2B20"/>
                </a:solidFill>
                <a:latin typeface="Arial"/>
                <a:cs typeface="Arial"/>
              </a:rPr>
              <a:t>Docker "Hello, World!"</a:t>
            </a:r>
            <a:endParaRPr lang="en-US" sz="1050">
              <a:solidFill>
                <a:srgbClr val="FF0000"/>
              </a:solidFill>
              <a:latin typeface="Consolas"/>
              <a:cs typeface="Arial"/>
            </a:endParaRPr>
          </a:p>
          <a:p>
            <a:pPr marL="914400" lvl="3" indent="-171450">
              <a:spcBef>
                <a:spcPts val="328"/>
              </a:spcBef>
              <a:buClr>
                <a:srgbClr val="A9A57C"/>
              </a:buClr>
              <a:buFont typeface="Arial"/>
              <a:buChar char="•"/>
              <a:tabLst>
                <a:tab pos="121663" algn="l"/>
              </a:tabLst>
            </a:pPr>
            <a:r>
              <a:rPr lang="en-US" sz="1050">
                <a:solidFill>
                  <a:srgbClr val="2F2B20"/>
                </a:solidFill>
                <a:latin typeface="Arial"/>
                <a:cs typeface="Arial"/>
              </a:rPr>
              <a:t>Relatively small image</a:t>
            </a:r>
          </a:p>
          <a:p>
            <a:pPr marL="914400" lvl="3" indent="-171450">
              <a:spcBef>
                <a:spcPts val="328"/>
              </a:spcBef>
              <a:buClr>
                <a:srgbClr val="A9A57C"/>
              </a:buClr>
              <a:buFont typeface="Arial"/>
              <a:buChar char="•"/>
              <a:tabLst>
                <a:tab pos="121663" algn="l"/>
              </a:tabLst>
            </a:pPr>
            <a:r>
              <a:rPr lang="en-US" sz="1050">
                <a:solidFill>
                  <a:srgbClr val="2F2B20"/>
                </a:solidFill>
                <a:latin typeface="Arial"/>
                <a:cs typeface="Arial"/>
              </a:rPr>
              <a:t>No dependencies</a:t>
            </a:r>
          </a:p>
          <a:p>
            <a:pPr marL="914400" lvl="3" indent="-171450">
              <a:spcBef>
                <a:spcPts val="328"/>
              </a:spcBef>
              <a:buClr>
                <a:srgbClr val="A9A57C"/>
              </a:buClr>
              <a:buFont typeface="Arial"/>
              <a:buChar char="•"/>
              <a:tabLst>
                <a:tab pos="121663" algn="l"/>
              </a:tabLst>
            </a:pPr>
            <a:r>
              <a:rPr lang="en-US" sz="1050">
                <a:solidFill>
                  <a:srgbClr val="2F2B20"/>
                </a:solidFill>
                <a:latin typeface="Arial"/>
                <a:cs typeface="Arial"/>
              </a:rPr>
              <a:t>Built as a general test case</a:t>
            </a:r>
          </a:p>
          <a:p>
            <a:pPr marL="173990" lvl="1" indent="-171450">
              <a:spcBef>
                <a:spcPts val="328"/>
              </a:spcBef>
              <a:buClr>
                <a:srgbClr val="A9A57C"/>
              </a:buClr>
              <a:buFont typeface="Arial"/>
              <a:buChar char="•"/>
              <a:tabLst>
                <a:tab pos="121663" algn="l"/>
              </a:tabLst>
            </a:pPr>
            <a:r>
              <a:rPr lang="en-US" sz="1050">
                <a:solidFill>
                  <a:schemeClr val="tx1">
                    <a:lumMod val="85000"/>
                    <a:lumOff val="15000"/>
                  </a:schemeClr>
                </a:solidFill>
                <a:latin typeface="Arial"/>
                <a:cs typeface="Arial"/>
              </a:rPr>
              <a:t>Command:</a:t>
            </a:r>
          </a:p>
          <a:p>
            <a:pPr marL="285750" lvl="2">
              <a:spcBef>
                <a:spcPts val="328"/>
              </a:spcBef>
              <a:buClr>
                <a:srgbClr val="A9A57C"/>
              </a:buClr>
              <a:tabLst>
                <a:tab pos="121663" algn="l"/>
              </a:tabLst>
            </a:pPr>
            <a:r>
              <a:rPr lang="en-US" sz="1050">
                <a:solidFill>
                  <a:srgbClr val="0070C0"/>
                </a:solidFill>
                <a:latin typeface="Consolas"/>
                <a:cs typeface="Arial"/>
              </a:rPr>
              <a:t>docker run </a:t>
            </a:r>
            <a:r>
              <a:rPr lang="en-US" sz="1050">
                <a:solidFill>
                  <a:srgbClr val="0070C0"/>
                </a:solidFill>
                <a:latin typeface="Consolas"/>
                <a:cs typeface="Calibri"/>
              </a:rPr>
              <a:t>hello-world</a:t>
            </a:r>
            <a:endParaRPr lang="en-US" sz="1050">
              <a:solidFill>
                <a:srgbClr val="2F2B20"/>
              </a:solidFill>
              <a:latin typeface="Arial"/>
              <a:cs typeface="Arial"/>
            </a:endParaRPr>
          </a:p>
        </p:txBody>
      </p:sp>
      <p:pic>
        <p:nvPicPr>
          <p:cNvPr id="10" name="Shape 87">
            <a:extLst>
              <a:ext uri="{FF2B5EF4-FFF2-40B4-BE49-F238E27FC236}">
                <a16:creationId xmlns:a16="http://schemas.microsoft.com/office/drawing/2014/main" id="{9A6EE91E-9C40-2843-827F-84EE63524C3F}"/>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2ED14CC2-37DA-5E42-8E92-FC7D53DAD61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CBD027C8-1AB4-4E0B-A228-787C1A93CD6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4236203806"/>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wrap="square" lIns="0" tIns="0" rIns="0" bIns="0" anchor="t">
            <a:spAutoFit/>
          </a:bodyPr>
          <a:lstStyle/>
          <a:p>
            <a:pPr algn="l"/>
            <a:r>
              <a:rPr lang="en-US">
                <a:ea typeface="Tahoma"/>
              </a:rPr>
              <a:t>Docker Image and Container Commands</a:t>
            </a:r>
          </a:p>
        </p:txBody>
      </p:sp>
      <p:graphicFrame>
        <p:nvGraphicFramePr>
          <p:cNvPr id="2" name="Table 2">
            <a:extLst>
              <a:ext uri="{FF2B5EF4-FFF2-40B4-BE49-F238E27FC236}">
                <a16:creationId xmlns:a16="http://schemas.microsoft.com/office/drawing/2014/main" id="{27A8D179-E92F-4145-A528-916A7FD23A44}"/>
              </a:ext>
            </a:extLst>
          </p:cNvPr>
          <p:cNvGraphicFramePr>
            <a:graphicFrameLocks noGrp="1"/>
          </p:cNvGraphicFramePr>
          <p:nvPr/>
        </p:nvGraphicFramePr>
        <p:xfrm>
          <a:off x="178277" y="941139"/>
          <a:ext cx="4243912" cy="1048147"/>
        </p:xfrm>
        <a:graphic>
          <a:graphicData uri="http://schemas.openxmlformats.org/drawingml/2006/table">
            <a:tbl>
              <a:tblPr firstRow="1" bandRow="1">
                <a:tableStyleId>{93296810-A885-4BE3-A3E7-6D5BEEA58F35}</a:tableStyleId>
              </a:tblPr>
              <a:tblGrid>
                <a:gridCol w="2081560">
                  <a:extLst>
                    <a:ext uri="{9D8B030D-6E8A-4147-A177-3AD203B41FA5}">
                      <a16:colId xmlns:a16="http://schemas.microsoft.com/office/drawing/2014/main" val="1506769583"/>
                    </a:ext>
                  </a:extLst>
                </a:gridCol>
                <a:gridCol w="2162352">
                  <a:extLst>
                    <a:ext uri="{9D8B030D-6E8A-4147-A177-3AD203B41FA5}">
                      <a16:colId xmlns:a16="http://schemas.microsoft.com/office/drawing/2014/main" val="1626533496"/>
                    </a:ext>
                  </a:extLst>
                </a:gridCol>
              </a:tblGrid>
              <a:tr h="237162">
                <a:tc>
                  <a:txBody>
                    <a:bodyPr/>
                    <a:lstStyle/>
                    <a:p>
                      <a:pPr lvl="0" algn="l">
                        <a:buNone/>
                      </a:pPr>
                      <a:r>
                        <a:rPr lang="en-US" sz="1000" b="0" u="none" strike="noStrike" noProof="0">
                          <a:solidFill>
                            <a:schemeClr val="bg1"/>
                          </a:solidFill>
                          <a:latin typeface="Arial"/>
                        </a:rPr>
                        <a:t>Image Commands</a:t>
                      </a:r>
                      <a:endParaRPr lang="en-US" b="0">
                        <a:solidFill>
                          <a:schemeClr val="bg1"/>
                        </a:solidFill>
                        <a:latin typeface="Arial"/>
                      </a:endParaRPr>
                    </a:p>
                  </a:txBody>
                  <a:tcPr>
                    <a:solidFill>
                      <a:schemeClr val="bg2">
                        <a:lumMod val="50000"/>
                      </a:schemeClr>
                    </a:solidFill>
                  </a:tcPr>
                </a:tc>
                <a:tc>
                  <a:txBody>
                    <a:bodyPr/>
                    <a:lstStyle/>
                    <a:p>
                      <a:pPr lvl="0" algn="l">
                        <a:buNone/>
                      </a:pPr>
                      <a:endParaRPr lang="en-US" sz="800" u="none" strike="noStrike" noProof="0">
                        <a:solidFill>
                          <a:srgbClr val="2F2B20"/>
                        </a:solidFill>
                        <a:latin typeface="Arial"/>
                      </a:endParaRPr>
                    </a:p>
                  </a:txBody>
                  <a:tcPr>
                    <a:solidFill>
                      <a:schemeClr val="bg2">
                        <a:lumMod val="50000"/>
                      </a:schemeClr>
                    </a:solidFill>
                  </a:tcPr>
                </a:tc>
                <a:extLst>
                  <a:ext uri="{0D108BD9-81ED-4DB2-BD59-A6C34878D82A}">
                    <a16:rowId xmlns:a16="http://schemas.microsoft.com/office/drawing/2014/main" val="3977393813"/>
                  </a:ext>
                </a:extLst>
              </a:tr>
              <a:tr h="212197">
                <a:tc>
                  <a:txBody>
                    <a:bodyPr/>
                    <a:lstStyle/>
                    <a:p>
                      <a:pPr lvl="0" algn="l">
                        <a:buNone/>
                      </a:pPr>
                      <a:r>
                        <a:rPr lang="en-US" sz="800" u="none" strike="noStrike" noProof="0">
                          <a:solidFill>
                            <a:srgbClr val="2F2B20"/>
                          </a:solidFill>
                          <a:latin typeface="Consolas"/>
                        </a:rPr>
                        <a:t>docker image ls </a:t>
                      </a:r>
                      <a:endParaRPr lang="en-US">
                        <a:solidFill>
                          <a:srgbClr val="2F2B20"/>
                        </a:solidFill>
                        <a:latin typeface="Consolas"/>
                      </a:endParaRP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List docker images stored in cache:</a:t>
                      </a:r>
                      <a:endParaRPr lang="en-US">
                        <a:solidFill>
                          <a:srgbClr val="2F2B20"/>
                        </a:solidFill>
                        <a:latin typeface="Arial"/>
                      </a:endParaRPr>
                    </a:p>
                  </a:txBody>
                  <a:tcPr>
                    <a:solidFill>
                      <a:schemeClr val="bg2">
                        <a:lumMod val="90000"/>
                      </a:schemeClr>
                    </a:solidFill>
                  </a:tcPr>
                </a:tc>
                <a:extLst>
                  <a:ext uri="{0D108BD9-81ED-4DB2-BD59-A6C34878D82A}">
                    <a16:rowId xmlns:a16="http://schemas.microsoft.com/office/drawing/2014/main" val="1533584595"/>
                  </a:ext>
                </a:extLst>
              </a:tr>
              <a:tr h="377587">
                <a:tc>
                  <a:txBody>
                    <a:bodyPr/>
                    <a:lstStyle/>
                    <a:p>
                      <a:pPr lvl="0" algn="l">
                        <a:buNone/>
                      </a:pPr>
                      <a:r>
                        <a:rPr lang="en-US" sz="800" u="none" strike="noStrike" noProof="0">
                          <a:solidFill>
                            <a:srgbClr val="2F2B20"/>
                          </a:solidFill>
                          <a:latin typeface="Consolas"/>
                        </a:rPr>
                        <a:t>docker image rm &lt;image&gt;</a:t>
                      </a:r>
                    </a:p>
                    <a:p>
                      <a:pPr marL="6350" marR="0" lvl="0" indent="0" algn="l">
                        <a:lnSpc>
                          <a:spcPct val="100000"/>
                        </a:lnSpc>
                        <a:spcBef>
                          <a:spcPts val="328"/>
                        </a:spcBef>
                        <a:spcAft>
                          <a:spcPts val="0"/>
                        </a:spcAft>
                        <a:buNone/>
                      </a:pPr>
                      <a:r>
                        <a:rPr lang="en-US" sz="800" u="none" strike="noStrike" noProof="0">
                          <a:solidFill>
                            <a:srgbClr val="2F2B20"/>
                          </a:solidFill>
                          <a:latin typeface="Consolas"/>
                        </a:rPr>
                        <a:t>docker </a:t>
                      </a:r>
                      <a:r>
                        <a:rPr lang="en-US" sz="800" u="none" strike="noStrike" noProof="0" err="1">
                          <a:solidFill>
                            <a:srgbClr val="2F2B20"/>
                          </a:solidFill>
                          <a:latin typeface="Consolas"/>
                        </a:rPr>
                        <a:t>rmi</a:t>
                      </a:r>
                      <a:r>
                        <a:rPr lang="en-US" sz="800" u="none" strike="noStrike" noProof="0">
                          <a:solidFill>
                            <a:srgbClr val="2F2B20"/>
                          </a:solidFill>
                          <a:latin typeface="Consolas"/>
                        </a:rPr>
                        <a:t> &lt;image&gt; </a:t>
                      </a:r>
                      <a:endParaRPr lang="en-US">
                        <a:solidFill>
                          <a:srgbClr val="2F2B20"/>
                        </a:solidFill>
                        <a:latin typeface="Consolas"/>
                      </a:endParaRPr>
                    </a:p>
                  </a:txBody>
                  <a:tcPr>
                    <a:solidFill>
                      <a:schemeClr val="bg2"/>
                    </a:solidFill>
                  </a:tcPr>
                </a:tc>
                <a:tc>
                  <a:txBody>
                    <a:bodyPr/>
                    <a:lstStyle/>
                    <a:p>
                      <a:pPr lvl="0" algn="l">
                        <a:buNone/>
                      </a:pPr>
                      <a:r>
                        <a:rPr lang="en-US" sz="800" u="none" strike="noStrike" noProof="0">
                          <a:solidFill>
                            <a:srgbClr val="2F2B20"/>
                          </a:solidFill>
                          <a:latin typeface="Arial"/>
                        </a:rPr>
                        <a:t>Remove (an) image(s):</a:t>
                      </a:r>
                      <a:endParaRPr lang="en-US">
                        <a:solidFill>
                          <a:srgbClr val="2F2B20"/>
                        </a:solidFill>
                        <a:latin typeface="Arial"/>
                      </a:endParaRPr>
                    </a:p>
                  </a:txBody>
                  <a:tcPr>
                    <a:solidFill>
                      <a:schemeClr val="bg2"/>
                    </a:solidFill>
                  </a:tcPr>
                </a:tc>
                <a:extLst>
                  <a:ext uri="{0D108BD9-81ED-4DB2-BD59-A6C34878D82A}">
                    <a16:rowId xmlns:a16="http://schemas.microsoft.com/office/drawing/2014/main" val="3164756546"/>
                  </a:ext>
                </a:extLst>
              </a:tr>
              <a:tr h="212197">
                <a:tc>
                  <a:txBody>
                    <a:bodyPr/>
                    <a:lstStyle/>
                    <a:p>
                      <a:pPr lvl="0" algn="l">
                        <a:buNone/>
                      </a:pPr>
                      <a:r>
                        <a:rPr lang="en-US" sz="800" u="none" strike="noStrike" noProof="0">
                          <a:solidFill>
                            <a:srgbClr val="2F2B20"/>
                          </a:solidFill>
                          <a:latin typeface="Consolas"/>
                        </a:rPr>
                        <a:t>docker image prune</a:t>
                      </a:r>
                      <a:endParaRPr lang="en-US">
                        <a:solidFill>
                          <a:srgbClr val="2F2B20"/>
                        </a:solidFill>
                        <a:latin typeface="Consolas"/>
                      </a:endParaRP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Remove unused images</a:t>
                      </a:r>
                      <a:endParaRPr lang="en-US">
                        <a:solidFill>
                          <a:srgbClr val="2F2B20"/>
                        </a:solidFill>
                        <a:latin typeface="Arial"/>
                      </a:endParaRPr>
                    </a:p>
                  </a:txBody>
                  <a:tcPr>
                    <a:solidFill>
                      <a:schemeClr val="bg2">
                        <a:lumMod val="90000"/>
                      </a:schemeClr>
                    </a:solidFill>
                  </a:tcPr>
                </a:tc>
                <a:extLst>
                  <a:ext uri="{0D108BD9-81ED-4DB2-BD59-A6C34878D82A}">
                    <a16:rowId xmlns:a16="http://schemas.microsoft.com/office/drawing/2014/main" val="3320902943"/>
                  </a:ext>
                </a:extLst>
              </a:tr>
            </a:tbl>
          </a:graphicData>
        </a:graphic>
      </p:graphicFrame>
      <p:graphicFrame>
        <p:nvGraphicFramePr>
          <p:cNvPr id="11" name="Table 2">
            <a:extLst>
              <a:ext uri="{FF2B5EF4-FFF2-40B4-BE49-F238E27FC236}">
                <a16:creationId xmlns:a16="http://schemas.microsoft.com/office/drawing/2014/main" id="{8052DCD1-58E4-4F6D-B700-9B6048523AC5}"/>
              </a:ext>
            </a:extLst>
          </p:cNvPr>
          <p:cNvGraphicFramePr>
            <a:graphicFrameLocks noGrp="1"/>
          </p:cNvGraphicFramePr>
          <p:nvPr/>
        </p:nvGraphicFramePr>
        <p:xfrm>
          <a:off x="178273" y="2022710"/>
          <a:ext cx="4247094" cy="1043940"/>
        </p:xfrm>
        <a:graphic>
          <a:graphicData uri="http://schemas.openxmlformats.org/drawingml/2006/table">
            <a:tbl>
              <a:tblPr firstRow="1" bandRow="1">
                <a:tableStyleId>{5C22544A-7EE6-4342-B048-85BDC9FD1C3A}</a:tableStyleId>
              </a:tblPr>
              <a:tblGrid>
                <a:gridCol w="2090771">
                  <a:extLst>
                    <a:ext uri="{9D8B030D-6E8A-4147-A177-3AD203B41FA5}">
                      <a16:colId xmlns:a16="http://schemas.microsoft.com/office/drawing/2014/main" val="1506769583"/>
                    </a:ext>
                  </a:extLst>
                </a:gridCol>
                <a:gridCol w="2156323">
                  <a:extLst>
                    <a:ext uri="{9D8B030D-6E8A-4147-A177-3AD203B41FA5}">
                      <a16:colId xmlns:a16="http://schemas.microsoft.com/office/drawing/2014/main" val="1626533496"/>
                    </a:ext>
                  </a:extLst>
                </a:gridCol>
              </a:tblGrid>
              <a:tr h="240282">
                <a:tc>
                  <a:txBody>
                    <a:bodyPr/>
                    <a:lstStyle/>
                    <a:p>
                      <a:pPr lvl="0" algn="l">
                        <a:buNone/>
                      </a:pPr>
                      <a:r>
                        <a:rPr lang="en-US" sz="1000" b="0" i="0" u="none" strike="noStrike" noProof="0">
                          <a:solidFill>
                            <a:schemeClr val="bg1"/>
                          </a:solidFill>
                          <a:latin typeface="Arial"/>
                        </a:rPr>
                        <a:t>Container Commands</a:t>
                      </a:r>
                    </a:p>
                  </a:txBody>
                  <a:tcPr>
                    <a:solidFill>
                      <a:schemeClr val="bg2">
                        <a:lumMod val="50000"/>
                      </a:schemeClr>
                    </a:solidFill>
                  </a:tcPr>
                </a:tc>
                <a:tc>
                  <a:txBody>
                    <a:bodyPr/>
                    <a:lstStyle/>
                    <a:p>
                      <a:pPr lvl="0" algn="l">
                        <a:buNone/>
                      </a:pPr>
                      <a:endParaRPr lang="en-US" sz="800" b="0" i="0" u="none" strike="noStrike" noProof="0">
                        <a:solidFill>
                          <a:srgbClr val="2F2B20"/>
                        </a:solidFill>
                        <a:latin typeface="Ariel"/>
                      </a:endParaRPr>
                    </a:p>
                  </a:txBody>
                  <a:tcPr>
                    <a:solidFill>
                      <a:schemeClr val="bg2">
                        <a:lumMod val="50000"/>
                      </a:schemeClr>
                    </a:solidFill>
                  </a:tcPr>
                </a:tc>
                <a:extLst>
                  <a:ext uri="{0D108BD9-81ED-4DB2-BD59-A6C34878D82A}">
                    <a16:rowId xmlns:a16="http://schemas.microsoft.com/office/drawing/2014/main" val="3977393813"/>
                  </a:ext>
                </a:extLst>
              </a:tr>
              <a:tr h="212197">
                <a:tc>
                  <a:txBody>
                    <a:bodyPr/>
                    <a:lstStyle/>
                    <a:p>
                      <a:pPr lvl="0" algn="l">
                        <a:buNone/>
                      </a:pPr>
                      <a:r>
                        <a:rPr lang="en-US" sz="800" b="0" i="0" u="none" strike="noStrike" noProof="0">
                          <a:solidFill>
                            <a:srgbClr val="2F2B20"/>
                          </a:solidFill>
                          <a:latin typeface="Consolas"/>
                        </a:rPr>
                        <a:t>docker container ls </a:t>
                      </a:r>
                      <a:endParaRPr lang="en-US">
                        <a:latin typeface="Consolas"/>
                      </a:endParaRPr>
                    </a:p>
                  </a:txBody>
                  <a:tcPr>
                    <a:solidFill>
                      <a:schemeClr val="bg2">
                        <a:lumMod val="90000"/>
                      </a:schemeClr>
                    </a:solidFill>
                  </a:tcPr>
                </a:tc>
                <a:tc>
                  <a:txBody>
                    <a:bodyPr/>
                    <a:lstStyle/>
                    <a:p>
                      <a:pPr lvl="0" algn="l">
                        <a:buNone/>
                      </a:pPr>
                      <a:r>
                        <a:rPr lang="en-US" sz="800" b="0" i="0" u="none" strike="noStrike" noProof="0">
                          <a:solidFill>
                            <a:srgbClr val="2F2B20"/>
                          </a:solidFill>
                          <a:latin typeface="Arial"/>
                        </a:rPr>
                        <a:t>List docker containers currently running:</a:t>
                      </a:r>
                      <a:endParaRPr lang="en-US">
                        <a:latin typeface="Arial"/>
                      </a:endParaRPr>
                    </a:p>
                  </a:txBody>
                  <a:tcPr>
                    <a:solidFill>
                      <a:schemeClr val="bg2">
                        <a:lumMod val="90000"/>
                      </a:schemeClr>
                    </a:solidFill>
                  </a:tcPr>
                </a:tc>
                <a:extLst>
                  <a:ext uri="{0D108BD9-81ED-4DB2-BD59-A6C34878D82A}">
                    <a16:rowId xmlns:a16="http://schemas.microsoft.com/office/drawing/2014/main" val="3082981570"/>
                  </a:ext>
                </a:extLst>
              </a:tr>
              <a:tr h="254873">
                <a:tc>
                  <a:txBody>
                    <a:bodyPr/>
                    <a:lstStyle/>
                    <a:p>
                      <a:pPr lvl="0" algn="l">
                        <a:buNone/>
                      </a:pPr>
                      <a:r>
                        <a:rPr lang="en-US" sz="800" b="0" i="0" u="none" strike="noStrike" noProof="0">
                          <a:solidFill>
                            <a:srgbClr val="2F2B20"/>
                          </a:solidFill>
                          <a:latin typeface="Consolas"/>
                        </a:rPr>
                        <a:t>docker container rm &lt;container&gt;</a:t>
                      </a:r>
                    </a:p>
                    <a:p>
                      <a:pPr marL="6350" marR="0" lvl="0" indent="0" algn="l">
                        <a:lnSpc>
                          <a:spcPct val="100000"/>
                        </a:lnSpc>
                        <a:spcBef>
                          <a:spcPts val="328"/>
                        </a:spcBef>
                        <a:spcAft>
                          <a:spcPts val="0"/>
                        </a:spcAft>
                        <a:buNone/>
                      </a:pPr>
                      <a:r>
                        <a:rPr lang="en-US" sz="800" b="0" i="0" u="none" strike="noStrike" noProof="0">
                          <a:solidFill>
                            <a:srgbClr val="2F2B20"/>
                          </a:solidFill>
                          <a:latin typeface="Consolas"/>
                        </a:rPr>
                        <a:t>docker rm &lt;container&gt; </a:t>
                      </a:r>
                      <a:endParaRPr lang="en-US">
                        <a:latin typeface="Consolas"/>
                      </a:endParaRPr>
                    </a:p>
                  </a:txBody>
                  <a:tcPr>
                    <a:solidFill>
                      <a:schemeClr val="bg2"/>
                    </a:solidFill>
                  </a:tcPr>
                </a:tc>
                <a:tc>
                  <a:txBody>
                    <a:bodyPr/>
                    <a:lstStyle/>
                    <a:p>
                      <a:pPr lvl="0" algn="l">
                        <a:buNone/>
                      </a:pPr>
                      <a:r>
                        <a:rPr lang="en-US" sz="800" b="0" i="0" u="none" strike="noStrike" noProof="0">
                          <a:solidFill>
                            <a:srgbClr val="2F2B20"/>
                          </a:solidFill>
                          <a:latin typeface="Arial"/>
                        </a:rPr>
                        <a:t>Remove (an) container(s):</a:t>
                      </a:r>
                      <a:endParaRPr lang="en-US">
                        <a:latin typeface="Arial"/>
                      </a:endParaRPr>
                    </a:p>
                  </a:txBody>
                  <a:tcPr>
                    <a:solidFill>
                      <a:schemeClr val="bg2"/>
                    </a:solidFill>
                  </a:tcPr>
                </a:tc>
                <a:extLst>
                  <a:ext uri="{0D108BD9-81ED-4DB2-BD59-A6C34878D82A}">
                    <a16:rowId xmlns:a16="http://schemas.microsoft.com/office/drawing/2014/main" val="3164756546"/>
                  </a:ext>
                </a:extLst>
              </a:tr>
              <a:tr h="212197">
                <a:tc>
                  <a:txBody>
                    <a:bodyPr/>
                    <a:lstStyle/>
                    <a:p>
                      <a:pPr lvl="0" algn="l">
                        <a:buNone/>
                      </a:pPr>
                      <a:r>
                        <a:rPr lang="en-US" sz="800" b="0" i="0" u="none" strike="noStrike" noProof="0">
                          <a:solidFill>
                            <a:srgbClr val="2F2B20"/>
                          </a:solidFill>
                          <a:latin typeface="Consolas"/>
                        </a:rPr>
                        <a:t>docker container prune</a:t>
                      </a:r>
                      <a:endParaRPr lang="en-US">
                        <a:latin typeface="Consolas"/>
                      </a:endParaRPr>
                    </a:p>
                  </a:txBody>
                  <a:tcPr>
                    <a:solidFill>
                      <a:schemeClr val="bg2">
                        <a:lumMod val="90000"/>
                      </a:schemeClr>
                    </a:solidFill>
                  </a:tcPr>
                </a:tc>
                <a:tc>
                  <a:txBody>
                    <a:bodyPr/>
                    <a:lstStyle/>
                    <a:p>
                      <a:pPr lvl="0" algn="l">
                        <a:buNone/>
                      </a:pPr>
                      <a:r>
                        <a:rPr lang="en-US" sz="800" b="0" i="0" u="none" strike="noStrike" noProof="0">
                          <a:solidFill>
                            <a:srgbClr val="2F2B20"/>
                          </a:solidFill>
                          <a:latin typeface="Arial"/>
                        </a:rPr>
                        <a:t>Remove all stopped containers</a:t>
                      </a:r>
                      <a:endParaRPr lang="en-US">
                        <a:latin typeface="Arial"/>
                      </a:endParaRPr>
                    </a:p>
                  </a:txBody>
                  <a:tcPr>
                    <a:solidFill>
                      <a:schemeClr val="bg2">
                        <a:lumMod val="90000"/>
                      </a:schemeClr>
                    </a:solidFill>
                  </a:tcPr>
                </a:tc>
                <a:extLst>
                  <a:ext uri="{0D108BD9-81ED-4DB2-BD59-A6C34878D82A}">
                    <a16:rowId xmlns:a16="http://schemas.microsoft.com/office/drawing/2014/main" val="3320902943"/>
                  </a:ext>
                </a:extLst>
              </a:tr>
            </a:tbl>
          </a:graphicData>
        </a:graphic>
      </p:graphicFrame>
      <p:pic>
        <p:nvPicPr>
          <p:cNvPr id="9" name="Shape 87">
            <a:extLst>
              <a:ext uri="{FF2B5EF4-FFF2-40B4-BE49-F238E27FC236}">
                <a16:creationId xmlns:a16="http://schemas.microsoft.com/office/drawing/2014/main" id="{60257EC3-3B05-FA42-B674-1C7FF6DB8469}"/>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6A91C97E-C736-EC4E-891E-47EB0B6A22F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62AD1C44-9BF1-4605-8C1F-B00F6BE331F6}"/>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916818432"/>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15</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wrap="square" lIns="0" tIns="0" rIns="0" bIns="0" anchor="t">
            <a:spAutoFit/>
          </a:bodyPr>
          <a:lstStyle/>
          <a:p>
            <a:pPr algn="l"/>
            <a:r>
              <a:rPr lang="en-US">
                <a:ea typeface="Tahoma"/>
              </a:rPr>
              <a:t>Docker Utility Commands</a:t>
            </a:r>
          </a:p>
        </p:txBody>
      </p:sp>
      <p:graphicFrame>
        <p:nvGraphicFramePr>
          <p:cNvPr id="3" name="Table 2">
            <a:extLst>
              <a:ext uri="{FF2B5EF4-FFF2-40B4-BE49-F238E27FC236}">
                <a16:creationId xmlns:a16="http://schemas.microsoft.com/office/drawing/2014/main" id="{804A0284-61AA-4D5F-9BCE-DC5FB572C0B2}"/>
              </a:ext>
            </a:extLst>
          </p:cNvPr>
          <p:cNvGraphicFramePr>
            <a:graphicFrameLocks noGrp="1"/>
          </p:cNvGraphicFramePr>
          <p:nvPr>
            <p:extLst>
              <p:ext uri="{D42A27DB-BD31-4B8C-83A1-F6EECF244321}">
                <p14:modId xmlns:p14="http://schemas.microsoft.com/office/powerpoint/2010/main" val="2342614327"/>
              </p:ext>
            </p:extLst>
          </p:nvPr>
        </p:nvGraphicFramePr>
        <p:xfrm>
          <a:off x="193918" y="731798"/>
          <a:ext cx="4181492" cy="1524000"/>
        </p:xfrm>
        <a:graphic>
          <a:graphicData uri="http://schemas.openxmlformats.org/drawingml/2006/table">
            <a:tbl>
              <a:tblPr firstRow="1" bandRow="1">
                <a:tableStyleId>{93296810-A885-4BE3-A3E7-6D5BEEA58F35}</a:tableStyleId>
              </a:tblPr>
              <a:tblGrid>
                <a:gridCol w="1894176">
                  <a:extLst>
                    <a:ext uri="{9D8B030D-6E8A-4147-A177-3AD203B41FA5}">
                      <a16:colId xmlns:a16="http://schemas.microsoft.com/office/drawing/2014/main" val="1506769583"/>
                    </a:ext>
                  </a:extLst>
                </a:gridCol>
                <a:gridCol w="2287316">
                  <a:extLst>
                    <a:ext uri="{9D8B030D-6E8A-4147-A177-3AD203B41FA5}">
                      <a16:colId xmlns:a16="http://schemas.microsoft.com/office/drawing/2014/main" val="1626533496"/>
                    </a:ext>
                  </a:extLst>
                </a:gridCol>
              </a:tblGrid>
              <a:tr h="237162">
                <a:tc>
                  <a:txBody>
                    <a:bodyPr/>
                    <a:lstStyle/>
                    <a:p>
                      <a:pPr lvl="0" algn="l">
                        <a:buNone/>
                      </a:pPr>
                      <a:r>
                        <a:rPr lang="en-US" sz="1000" b="0" u="none" strike="noStrike" noProof="0">
                          <a:solidFill>
                            <a:schemeClr val="bg1"/>
                          </a:solidFill>
                          <a:latin typeface="Arial"/>
                        </a:rPr>
                        <a:t>Commands</a:t>
                      </a:r>
                      <a:endParaRPr lang="en-US" b="0">
                        <a:solidFill>
                          <a:schemeClr val="bg1"/>
                        </a:solidFill>
                        <a:latin typeface="Arial"/>
                      </a:endParaRPr>
                    </a:p>
                  </a:txBody>
                  <a:tcPr>
                    <a:solidFill>
                      <a:schemeClr val="bg2">
                        <a:lumMod val="50000"/>
                      </a:schemeClr>
                    </a:solidFill>
                  </a:tcPr>
                </a:tc>
                <a:tc>
                  <a:txBody>
                    <a:bodyPr/>
                    <a:lstStyle/>
                    <a:p>
                      <a:pPr lvl="0" algn="l">
                        <a:buNone/>
                      </a:pPr>
                      <a:endParaRPr lang="en-US" sz="800" u="none" strike="noStrike" noProof="0">
                        <a:solidFill>
                          <a:srgbClr val="2F2B20"/>
                        </a:solidFill>
                        <a:latin typeface="Arial"/>
                      </a:endParaRPr>
                    </a:p>
                  </a:txBody>
                  <a:tcPr>
                    <a:solidFill>
                      <a:schemeClr val="bg2">
                        <a:lumMod val="50000"/>
                      </a:schemeClr>
                    </a:solidFill>
                  </a:tcPr>
                </a:tc>
                <a:extLst>
                  <a:ext uri="{0D108BD9-81ED-4DB2-BD59-A6C34878D82A}">
                    <a16:rowId xmlns:a16="http://schemas.microsoft.com/office/drawing/2014/main" val="3977393813"/>
                  </a:ext>
                </a:extLst>
              </a:tr>
              <a:tr h="212197">
                <a:tc>
                  <a:txBody>
                    <a:bodyPr/>
                    <a:lstStyle/>
                    <a:p>
                      <a:pPr lvl="0" algn="l">
                        <a:buNone/>
                      </a:pPr>
                      <a:r>
                        <a:rPr lang="en-US" sz="800" u="none" strike="noStrike" noProof="0">
                          <a:solidFill>
                            <a:srgbClr val="2F2B20"/>
                          </a:solidFill>
                          <a:latin typeface="Consolas"/>
                        </a:rPr>
                        <a:t>docker info</a:t>
                      </a:r>
                      <a:endParaRPr lang="en-US">
                        <a:solidFill>
                          <a:srgbClr val="2F2B20"/>
                        </a:solidFill>
                        <a:latin typeface="Consolas"/>
                      </a:endParaRP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Shows Docker system-wide information</a:t>
                      </a:r>
                      <a:endParaRPr lang="en-US">
                        <a:solidFill>
                          <a:srgbClr val="2F2B20"/>
                        </a:solidFill>
                        <a:latin typeface="Arial"/>
                      </a:endParaRPr>
                    </a:p>
                  </a:txBody>
                  <a:tcPr>
                    <a:solidFill>
                      <a:schemeClr val="bg2">
                        <a:lumMod val="90000"/>
                      </a:schemeClr>
                    </a:solidFill>
                  </a:tcPr>
                </a:tc>
                <a:extLst>
                  <a:ext uri="{0D108BD9-81ED-4DB2-BD59-A6C34878D82A}">
                    <a16:rowId xmlns:a16="http://schemas.microsoft.com/office/drawing/2014/main" val="1533584595"/>
                  </a:ext>
                </a:extLst>
              </a:tr>
              <a:tr h="212197">
                <a:tc>
                  <a:txBody>
                    <a:bodyPr/>
                    <a:lstStyle/>
                    <a:p>
                      <a:pPr lvl="0" algn="l">
                        <a:buNone/>
                      </a:pPr>
                      <a:r>
                        <a:rPr lang="en-US" sz="800" u="none" strike="noStrike" noProof="0">
                          <a:solidFill>
                            <a:srgbClr val="2F2B20"/>
                          </a:solidFill>
                          <a:latin typeface="Consolas"/>
                        </a:rPr>
                        <a:t>docker inspect &lt;docker-object&gt;</a:t>
                      </a:r>
                      <a:endParaRPr lang="en-US"/>
                    </a:p>
                  </a:txBody>
                  <a:tcPr>
                    <a:solidFill>
                      <a:schemeClr val="bg2"/>
                    </a:solidFill>
                  </a:tcPr>
                </a:tc>
                <a:tc>
                  <a:txBody>
                    <a:bodyPr/>
                    <a:lstStyle/>
                    <a:p>
                      <a:pPr lvl="0" algn="l">
                        <a:buNone/>
                      </a:pPr>
                      <a:r>
                        <a:rPr lang="en-US" sz="800" u="none" strike="noStrike" noProof="0">
                          <a:solidFill>
                            <a:srgbClr val="2F2B20"/>
                          </a:solidFill>
                          <a:latin typeface="Arial"/>
                        </a:rPr>
                        <a:t>Shows low-level information about an object</a:t>
                      </a:r>
                      <a:endParaRPr lang="en-US">
                        <a:solidFill>
                          <a:srgbClr val="2F2B20"/>
                        </a:solidFill>
                        <a:latin typeface="Arial"/>
                      </a:endParaRPr>
                    </a:p>
                  </a:txBody>
                  <a:tcPr>
                    <a:solidFill>
                      <a:schemeClr val="bg2"/>
                    </a:solidFill>
                  </a:tcPr>
                </a:tc>
                <a:extLst>
                  <a:ext uri="{0D108BD9-81ED-4DB2-BD59-A6C34878D82A}">
                    <a16:rowId xmlns:a16="http://schemas.microsoft.com/office/drawing/2014/main" val="3164756546"/>
                  </a:ext>
                </a:extLst>
              </a:tr>
              <a:tr h="212197">
                <a:tc>
                  <a:txBody>
                    <a:bodyPr/>
                    <a:lstStyle/>
                    <a:p>
                      <a:pPr lvl="0" algn="l">
                        <a:buNone/>
                      </a:pPr>
                      <a:r>
                        <a:rPr lang="en-US" sz="800" u="none" strike="noStrike" noProof="0">
                          <a:solidFill>
                            <a:srgbClr val="2F2B20"/>
                          </a:solidFill>
                          <a:latin typeface="Consolas"/>
                        </a:rPr>
                        <a:t>docker config &lt;sub-command&gt;</a:t>
                      </a:r>
                      <a:endParaRPr lang="en-US">
                        <a:solidFill>
                          <a:srgbClr val="2F2B20"/>
                        </a:solidFill>
                        <a:latin typeface="Consolas"/>
                      </a:endParaRP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Manage docker configurations</a:t>
                      </a:r>
                    </a:p>
                  </a:txBody>
                  <a:tcPr>
                    <a:solidFill>
                      <a:schemeClr val="bg2">
                        <a:lumMod val="90000"/>
                      </a:schemeClr>
                    </a:solidFill>
                  </a:tcPr>
                </a:tc>
                <a:extLst>
                  <a:ext uri="{0D108BD9-81ED-4DB2-BD59-A6C34878D82A}">
                    <a16:rowId xmlns:a16="http://schemas.microsoft.com/office/drawing/2014/main" val="3320902943"/>
                  </a:ext>
                </a:extLst>
              </a:tr>
              <a:tr h="212196">
                <a:tc>
                  <a:txBody>
                    <a:bodyPr/>
                    <a:lstStyle/>
                    <a:p>
                      <a:pPr lvl="0" algn="l">
                        <a:buNone/>
                      </a:pPr>
                      <a:r>
                        <a:rPr lang="en-US" sz="800" u="none" strike="noStrike" noProof="0">
                          <a:solidFill>
                            <a:srgbClr val="2F2B20"/>
                          </a:solidFill>
                          <a:latin typeface="Consolas"/>
                        </a:rPr>
                        <a:t>docker stats &lt;container&gt;</a:t>
                      </a: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Shows container resource usage</a:t>
                      </a:r>
                    </a:p>
                  </a:txBody>
                  <a:tcPr>
                    <a:solidFill>
                      <a:schemeClr val="bg2">
                        <a:lumMod val="90000"/>
                      </a:schemeClr>
                    </a:solidFill>
                  </a:tcPr>
                </a:tc>
                <a:extLst>
                  <a:ext uri="{0D108BD9-81ED-4DB2-BD59-A6C34878D82A}">
                    <a16:rowId xmlns:a16="http://schemas.microsoft.com/office/drawing/2014/main" val="1000459790"/>
                  </a:ext>
                </a:extLst>
              </a:tr>
              <a:tr h="212195">
                <a:tc>
                  <a:txBody>
                    <a:bodyPr/>
                    <a:lstStyle/>
                    <a:p>
                      <a:pPr lvl="0" algn="l">
                        <a:buNone/>
                      </a:pPr>
                      <a:r>
                        <a:rPr lang="en-US" sz="800" u="none" strike="noStrike" noProof="0" dirty="0">
                          <a:solidFill>
                            <a:srgbClr val="2F2B20"/>
                          </a:solidFill>
                          <a:latin typeface="Consolas"/>
                        </a:rPr>
                        <a:t>docker top &lt;container&gt;</a:t>
                      </a:r>
                    </a:p>
                  </a:txBody>
                  <a:tcPr>
                    <a:solidFill>
                      <a:schemeClr val="bg2">
                        <a:lumMod val="90000"/>
                      </a:schemeClr>
                    </a:solidFill>
                  </a:tcPr>
                </a:tc>
                <a:tc>
                  <a:txBody>
                    <a:bodyPr/>
                    <a:lstStyle/>
                    <a:p>
                      <a:pPr lvl="0" algn="l">
                        <a:buNone/>
                      </a:pPr>
                      <a:r>
                        <a:rPr lang="en-US" sz="800" u="none" strike="noStrike" noProof="0">
                          <a:solidFill>
                            <a:srgbClr val="2F2B20"/>
                          </a:solidFill>
                          <a:latin typeface="Arial"/>
                        </a:rPr>
                        <a:t>Shows running processes of a container</a:t>
                      </a:r>
                    </a:p>
                  </a:txBody>
                  <a:tcPr>
                    <a:solidFill>
                      <a:schemeClr val="bg2">
                        <a:lumMod val="90000"/>
                      </a:schemeClr>
                    </a:solidFill>
                  </a:tcPr>
                </a:tc>
                <a:extLst>
                  <a:ext uri="{0D108BD9-81ED-4DB2-BD59-A6C34878D82A}">
                    <a16:rowId xmlns:a16="http://schemas.microsoft.com/office/drawing/2014/main" val="1658524840"/>
                  </a:ext>
                </a:extLst>
              </a:tr>
              <a:tr h="212195">
                <a:tc>
                  <a:txBody>
                    <a:bodyPr/>
                    <a:lstStyle/>
                    <a:p>
                      <a:pPr lvl="0" algn="l">
                        <a:buNone/>
                      </a:pPr>
                      <a:r>
                        <a:rPr lang="en-US" sz="800" u="none" strike="noStrike" noProof="0" dirty="0">
                          <a:solidFill>
                            <a:srgbClr val="2F2B20"/>
                          </a:solidFill>
                          <a:latin typeface="Consolas"/>
                        </a:rPr>
                        <a:t>docker version</a:t>
                      </a:r>
                    </a:p>
                  </a:txBody>
                  <a:tcPr>
                    <a:solidFill>
                      <a:schemeClr val="bg2">
                        <a:lumMod val="90000"/>
                      </a:schemeClr>
                    </a:solidFill>
                  </a:tcPr>
                </a:tc>
                <a:tc>
                  <a:txBody>
                    <a:bodyPr/>
                    <a:lstStyle/>
                    <a:p>
                      <a:pPr lvl="0" algn="l">
                        <a:buNone/>
                      </a:pPr>
                      <a:r>
                        <a:rPr lang="en-US" sz="800" u="none" strike="noStrike" noProof="0" dirty="0">
                          <a:solidFill>
                            <a:srgbClr val="2F2B20"/>
                          </a:solidFill>
                          <a:latin typeface="Arial"/>
                        </a:rPr>
                        <a:t>Shows docker version information</a:t>
                      </a:r>
                    </a:p>
                  </a:txBody>
                  <a:tcPr>
                    <a:solidFill>
                      <a:schemeClr val="bg2">
                        <a:lumMod val="90000"/>
                      </a:schemeClr>
                    </a:solidFill>
                  </a:tcPr>
                </a:tc>
                <a:extLst>
                  <a:ext uri="{0D108BD9-81ED-4DB2-BD59-A6C34878D82A}">
                    <a16:rowId xmlns:a16="http://schemas.microsoft.com/office/drawing/2014/main" val="2305408415"/>
                  </a:ext>
                </a:extLst>
              </a:tr>
            </a:tbl>
          </a:graphicData>
        </a:graphic>
      </p:graphicFrame>
      <p:sp>
        <p:nvSpPr>
          <p:cNvPr id="5" name="object 3">
            <a:extLst>
              <a:ext uri="{FF2B5EF4-FFF2-40B4-BE49-F238E27FC236}">
                <a16:creationId xmlns:a16="http://schemas.microsoft.com/office/drawing/2014/main" id="{68A8AAF0-6138-4192-A7A0-0D5B9FB7D699}"/>
              </a:ext>
            </a:extLst>
          </p:cNvPr>
          <p:cNvSpPr txBox="1"/>
          <p:nvPr/>
        </p:nvSpPr>
        <p:spPr>
          <a:xfrm>
            <a:off x="246444" y="2284230"/>
            <a:ext cx="4266062" cy="365191"/>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000000"/>
                </a:solidFill>
                <a:latin typeface="Arial"/>
                <a:cs typeface="Arial"/>
              </a:rPr>
              <a:t>More details and commands can be found </a:t>
            </a:r>
            <a:r>
              <a:rPr lang="en-US" sz="1050" i="1" u="sng">
                <a:solidFill>
                  <a:schemeClr val="bg2">
                    <a:lumMod val="50000"/>
                  </a:schemeClr>
                </a:solidFill>
                <a:latin typeface="Arial"/>
                <a:cs typeface="Arial"/>
                <a:hlinkClick r:id="rId2"/>
              </a:rPr>
              <a:t>on the docker documentation page</a:t>
            </a:r>
          </a:p>
        </p:txBody>
      </p:sp>
      <p:pic>
        <p:nvPicPr>
          <p:cNvPr id="9" name="Shape 87">
            <a:extLst>
              <a:ext uri="{FF2B5EF4-FFF2-40B4-BE49-F238E27FC236}">
                <a16:creationId xmlns:a16="http://schemas.microsoft.com/office/drawing/2014/main" id="{F908FE0D-90F6-A441-A893-832FDC613E1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E111F738-A9B7-F44C-BFF7-E29FDD6827D4}"/>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B85671CA-5180-48D9-B5C1-98AF7104C240}"/>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124489869"/>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16</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170708" y="2180025"/>
            <a:ext cx="3932388" cy="754053"/>
          </a:xfrm>
        </p:spPr>
        <p:txBody>
          <a:bodyPr wrap="square" lIns="0" tIns="0" rIns="0" bIns="0" anchor="t">
            <a:spAutoFit/>
          </a:bodyPr>
          <a:lstStyle/>
          <a:p>
            <a:pPr algn="l"/>
            <a:r>
              <a:rPr lang="en-US">
                <a:ea typeface="Tahoma"/>
              </a:rPr>
              <a:t>Demo 1: Running Containerized Python</a:t>
            </a:r>
          </a:p>
        </p:txBody>
      </p:sp>
      <p:pic>
        <p:nvPicPr>
          <p:cNvPr id="9" name="Shape 87">
            <a:extLst>
              <a:ext uri="{FF2B5EF4-FFF2-40B4-BE49-F238E27FC236}">
                <a16:creationId xmlns:a16="http://schemas.microsoft.com/office/drawing/2014/main" id="{5A32B7EF-BB59-594F-9932-AA7119E8DB2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03091982-2EEB-3043-AC40-9C15A20F29C8}"/>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0808DCD0-7C6E-434B-BFF0-3EAB81AFFCD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982436453"/>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17</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Demo 1: Python</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727102"/>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Running the Python docker container will pull Python from Docker Hub:</a:t>
            </a:r>
          </a:p>
          <a:p>
            <a:pPr marL="285750" lvl="2">
              <a:spcBef>
                <a:spcPts val="328"/>
              </a:spcBef>
              <a:buClr>
                <a:srgbClr val="A9A57C"/>
              </a:buClr>
              <a:tabLst>
                <a:tab pos="121663" algn="l"/>
              </a:tabLst>
            </a:pPr>
            <a:r>
              <a:rPr lang="en-US" sz="1050" dirty="0">
                <a:solidFill>
                  <a:srgbClr val="0070C0"/>
                </a:solidFill>
                <a:latin typeface="Consolas"/>
                <a:cs typeface="Arial"/>
              </a:rPr>
              <a:t>docker run </a:t>
            </a:r>
            <a:r>
              <a:rPr lang="en-US" sz="1050">
                <a:solidFill>
                  <a:srgbClr val="0070C0"/>
                </a:solidFill>
                <a:latin typeface="Consolas"/>
                <a:cs typeface="Calibri"/>
              </a:rPr>
              <a:t>python:3.7.2-slim</a:t>
            </a:r>
            <a:endParaRPr lang="en-US" sz="1050">
              <a:solidFill>
                <a:srgbClr val="FF0000"/>
              </a:solidFill>
              <a:latin typeface="Consolas"/>
              <a:cs typeface="Calibri"/>
            </a:endParaRP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...did it work?</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Run your python image interactively:</a:t>
            </a:r>
            <a:endParaRPr lang="en-US" sz="1050" dirty="0">
              <a:cs typeface="Calibri"/>
            </a:endParaRPr>
          </a:p>
          <a:p>
            <a:pPr marL="285750" lvl="2">
              <a:spcBef>
                <a:spcPts val="328"/>
              </a:spcBef>
              <a:buClr>
                <a:srgbClr val="A9A57C"/>
              </a:buClr>
              <a:tabLst>
                <a:tab pos="121663" algn="l"/>
              </a:tabLst>
            </a:pPr>
            <a:r>
              <a:rPr lang="en-US" sz="1050">
                <a:solidFill>
                  <a:srgbClr val="0070C0"/>
                </a:solidFill>
                <a:latin typeface="Consolas"/>
                <a:cs typeface="Arial"/>
              </a:rPr>
              <a:t>docker run –it python:3.7.2-slim</a:t>
            </a:r>
            <a:endParaRPr lang="en-US" sz="1050">
              <a:solidFill>
                <a:srgbClr val="FF0000"/>
              </a:solidFill>
              <a:latin typeface="Consolas"/>
              <a:cs typeface="Arial"/>
            </a:endParaRPr>
          </a:p>
          <a:p>
            <a:pPr marL="177800" indent="-171450">
              <a:spcBef>
                <a:spcPts val="328"/>
              </a:spcBef>
              <a:buClr>
                <a:srgbClr val="A9A57C"/>
              </a:buClr>
              <a:buFont typeface="Arial"/>
              <a:buChar char="•"/>
              <a:tabLst>
                <a:tab pos="121663" algn="l"/>
              </a:tabLst>
            </a:pPr>
            <a:r>
              <a:rPr lang="en-US" sz="1050" dirty="0">
                <a:solidFill>
                  <a:schemeClr val="tx1">
                    <a:lumMod val="85000"/>
                    <a:lumOff val="15000"/>
                  </a:schemeClr>
                </a:solidFill>
                <a:latin typeface="Arial"/>
                <a:cs typeface="Arial"/>
              </a:rPr>
              <a:t>This puts us into a python interpreter, where you can run python code containerized in its own environment.</a:t>
            </a:r>
          </a:p>
          <a:p>
            <a:pPr lvl="1" indent="-171450">
              <a:spcBef>
                <a:spcPts val="328"/>
              </a:spcBef>
              <a:buClr>
                <a:srgbClr val="A9A57C"/>
              </a:buClr>
              <a:buFont typeface="Arial"/>
              <a:buChar char="•"/>
              <a:tabLst>
                <a:tab pos="121663" algn="l"/>
              </a:tabLst>
            </a:pPr>
            <a:endParaRPr lang="en-US" sz="1050">
              <a:solidFill>
                <a:srgbClr val="2F2B20"/>
              </a:solidFill>
              <a:latin typeface="Arial"/>
              <a:cs typeface="Arial"/>
            </a:endParaRPr>
          </a:p>
        </p:txBody>
      </p:sp>
      <p:pic>
        <p:nvPicPr>
          <p:cNvPr id="10" name="Shape 87">
            <a:extLst>
              <a:ext uri="{FF2B5EF4-FFF2-40B4-BE49-F238E27FC236}">
                <a16:creationId xmlns:a16="http://schemas.microsoft.com/office/drawing/2014/main" id="{C587294C-28C0-5D49-8848-248E3F45697B}"/>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501C730-4988-EA4A-9BFD-DEAF607D3E87}"/>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4A7A5704-04BF-45B4-9388-34DD941098F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529144796"/>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18</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Building Docker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765574"/>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To build a docker container, we need a set of instructions Docker can use to set up the environment. </a:t>
            </a:r>
            <a:endParaRPr lang="en-US" sz="1050">
              <a:solidFill>
                <a:srgbClr val="FF0000"/>
              </a:solidFill>
              <a:latin typeface="Consolas"/>
              <a:cs typeface="Arial"/>
            </a:endParaRPr>
          </a:p>
          <a:p>
            <a:pPr marL="457200" lvl="2" indent="-171450">
              <a:spcBef>
                <a:spcPts val="328"/>
              </a:spcBef>
              <a:buClr>
                <a:srgbClr val="A9A57C"/>
              </a:buClr>
              <a:buFont typeface="Arial"/>
              <a:buChar char="•"/>
              <a:tabLst>
                <a:tab pos="121663" algn="l"/>
              </a:tabLst>
            </a:pPr>
            <a:r>
              <a:rPr lang="en-US" sz="1050" err="1">
                <a:solidFill>
                  <a:srgbClr val="2F2B20"/>
                </a:solidFill>
                <a:latin typeface="Arial"/>
                <a:cs typeface="Arial"/>
              </a:rPr>
              <a:t>Dockerfile</a:t>
            </a:r>
            <a:endParaRPr lang="en-US" sz="1050">
              <a:solidFill>
                <a:srgbClr val="2F2B20"/>
              </a:solidFill>
              <a:latin typeface="Arial"/>
              <a:cs typeface="Arial"/>
            </a:endParaRPr>
          </a:p>
          <a:p>
            <a:pPr marL="173990" lvl="1" indent="-171450">
              <a:spcBef>
                <a:spcPts val="328"/>
              </a:spcBef>
              <a:buClr>
                <a:srgbClr val="A9A57C"/>
              </a:buClr>
              <a:buFont typeface="Arial"/>
              <a:buChar char="•"/>
              <a:tabLst>
                <a:tab pos="121663" algn="l"/>
              </a:tabLst>
            </a:pPr>
            <a:r>
              <a:rPr lang="en-US" sz="1050">
                <a:solidFill>
                  <a:srgbClr val="2F2B20"/>
                </a:solidFill>
                <a:latin typeface="Arial"/>
                <a:cs typeface="Arial"/>
              </a:rPr>
              <a:t>Once we set up our </a:t>
            </a:r>
            <a:r>
              <a:rPr lang="en-US" sz="1050" err="1">
                <a:solidFill>
                  <a:srgbClr val="2F2B20"/>
                </a:solidFill>
                <a:latin typeface="Arial"/>
                <a:cs typeface="Arial"/>
              </a:rPr>
              <a:t>dockerfile</a:t>
            </a:r>
            <a:r>
              <a:rPr lang="en-US" sz="1050">
                <a:solidFill>
                  <a:srgbClr val="2F2B20"/>
                </a:solidFill>
                <a:latin typeface="Arial"/>
                <a:cs typeface="Arial"/>
              </a:rPr>
              <a:t> we can use the command</a:t>
            </a:r>
          </a:p>
          <a:p>
            <a:pPr marL="285750" lvl="2">
              <a:spcBef>
                <a:spcPts val="328"/>
              </a:spcBef>
              <a:buClr>
                <a:srgbClr val="A9A57C"/>
              </a:buClr>
              <a:tabLst>
                <a:tab pos="121663" algn="l"/>
              </a:tabLst>
            </a:pPr>
            <a:r>
              <a:rPr lang="en-US" sz="1050">
                <a:solidFill>
                  <a:srgbClr val="0070C0"/>
                </a:solidFill>
                <a:latin typeface="Consolas"/>
                <a:cs typeface="Arial"/>
              </a:rPr>
              <a:t>docker build –t </a:t>
            </a:r>
            <a:r>
              <a:rPr lang="en-US" sz="1050">
                <a:solidFill>
                  <a:srgbClr val="FF0000"/>
                </a:solidFill>
                <a:latin typeface="Consolas"/>
                <a:cs typeface="Arial"/>
              </a:rPr>
              <a:t>&lt;image-name&gt;</a:t>
            </a:r>
            <a:r>
              <a:rPr lang="en-US" sz="1050">
                <a:solidFill>
                  <a:srgbClr val="0070C0"/>
                </a:solidFill>
                <a:latin typeface="Consolas"/>
                <a:cs typeface="Arial"/>
              </a:rPr>
              <a:t> .</a:t>
            </a:r>
          </a:p>
          <a:p>
            <a:pPr marL="173990" indent="-171450">
              <a:spcBef>
                <a:spcPts val="328"/>
              </a:spcBef>
              <a:buClr>
                <a:srgbClr val="A9A57C"/>
              </a:buClr>
              <a:buFont typeface="Arial"/>
              <a:buChar char="•"/>
              <a:tabLst>
                <a:tab pos="121663" algn="l"/>
              </a:tabLst>
            </a:pPr>
            <a:r>
              <a:rPr lang="en-US" sz="1050">
                <a:solidFill>
                  <a:srgbClr val="2F2B20"/>
                </a:solidFill>
                <a:latin typeface="Arial"/>
                <a:cs typeface="Arial"/>
              </a:rPr>
              <a:t>Then we can run the image with our </a:t>
            </a:r>
            <a:r>
              <a:rPr lang="en-US" sz="1050">
                <a:solidFill>
                  <a:srgbClr val="0070C0"/>
                </a:solidFill>
                <a:latin typeface="Consolas"/>
                <a:cs typeface="Arial"/>
              </a:rPr>
              <a:t>docker run</a:t>
            </a:r>
            <a:r>
              <a:rPr lang="en-US" sz="1050">
                <a:solidFill>
                  <a:srgbClr val="2F2B20"/>
                </a:solidFill>
                <a:latin typeface="Arial"/>
                <a:cs typeface="Arial"/>
              </a:rPr>
              <a:t> command</a:t>
            </a:r>
          </a:p>
          <a:p>
            <a:pPr marL="285750" lvl="2">
              <a:spcBef>
                <a:spcPts val="328"/>
              </a:spcBef>
              <a:buClr>
                <a:srgbClr val="A9A57C"/>
              </a:buClr>
              <a:tabLst>
                <a:tab pos="121663" algn="l"/>
              </a:tabLst>
            </a:pPr>
            <a:r>
              <a:rPr lang="en-US" sz="1050">
                <a:solidFill>
                  <a:srgbClr val="0070C0"/>
                </a:solidFill>
                <a:latin typeface="Consolas"/>
                <a:cs typeface="Arial"/>
              </a:rPr>
              <a:t>docker run </a:t>
            </a:r>
            <a:r>
              <a:rPr lang="en-US" sz="1050">
                <a:solidFill>
                  <a:srgbClr val="FF0000"/>
                </a:solidFill>
                <a:latin typeface="Consolas"/>
                <a:cs typeface="Arial"/>
              </a:rPr>
              <a:t>&lt;image-name&gt;</a:t>
            </a:r>
          </a:p>
          <a:p>
            <a:pPr marL="285750" lvl="1">
              <a:spcBef>
                <a:spcPts val="328"/>
              </a:spcBef>
              <a:buClr>
                <a:srgbClr val="A9A57C"/>
              </a:buClr>
              <a:tabLst>
                <a:tab pos="121663" algn="l"/>
              </a:tabLst>
            </a:pPr>
            <a:endParaRPr lang="en-US" sz="1200">
              <a:solidFill>
                <a:srgbClr val="2F2B20"/>
              </a:solidFill>
              <a:latin typeface="Arial"/>
              <a:cs typeface="Arial"/>
            </a:endParaRPr>
          </a:p>
          <a:p>
            <a:pPr lvl="1" indent="-171450">
              <a:spcBef>
                <a:spcPts val="328"/>
              </a:spcBef>
              <a:buClr>
                <a:srgbClr val="A9A57C"/>
              </a:buClr>
              <a:buFont typeface="Arial"/>
              <a:buChar char="•"/>
              <a:tabLst>
                <a:tab pos="121663" algn="l"/>
              </a:tabLst>
            </a:pPr>
            <a:endParaRPr lang="en-US" sz="900">
              <a:solidFill>
                <a:srgbClr val="2F2B20"/>
              </a:solidFill>
              <a:latin typeface="Arial"/>
              <a:cs typeface="Arial"/>
            </a:endParaRPr>
          </a:p>
        </p:txBody>
      </p:sp>
      <p:pic>
        <p:nvPicPr>
          <p:cNvPr id="10" name="Shape 87">
            <a:extLst>
              <a:ext uri="{FF2B5EF4-FFF2-40B4-BE49-F238E27FC236}">
                <a16:creationId xmlns:a16="http://schemas.microsoft.com/office/drawing/2014/main" id="{C0E27E82-76EF-C348-9799-CF353F9AA1A0}"/>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87D4E71B-BED0-6745-9ED3-D40DA0BAF439}"/>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8F4C65EC-8297-4002-891D-C7FA594CAB0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959054771"/>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19</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170708" y="2180025"/>
            <a:ext cx="3873966" cy="754053"/>
          </a:xfrm>
        </p:spPr>
        <p:txBody>
          <a:bodyPr wrap="square" lIns="0" tIns="0" rIns="0" bIns="0" anchor="t">
            <a:spAutoFit/>
          </a:bodyPr>
          <a:lstStyle/>
          <a:p>
            <a:pPr algn="l"/>
            <a:r>
              <a:rPr lang="en-US">
                <a:ea typeface="Tahoma"/>
              </a:rPr>
              <a:t>Demo 2: Building an Ubuntu Container</a:t>
            </a:r>
          </a:p>
        </p:txBody>
      </p:sp>
      <p:pic>
        <p:nvPicPr>
          <p:cNvPr id="9" name="Shape 87">
            <a:extLst>
              <a:ext uri="{FF2B5EF4-FFF2-40B4-BE49-F238E27FC236}">
                <a16:creationId xmlns:a16="http://schemas.microsoft.com/office/drawing/2014/main" id="{F5BAC13A-885D-614D-93A5-DE3519E1AB56}"/>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AA92C636-A4A6-DA44-BFB1-E9AFFA2715D7}"/>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3B70CAFA-CDE7-403E-97B6-5908CA5FA6D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285884583"/>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1196647" cy="383492"/>
          </a:xfrm>
          <a:prstGeom prst="rect">
            <a:avLst/>
          </a:prstGeom>
        </p:spPr>
        <p:txBody>
          <a:bodyPr vert="horz" wrap="square" lIns="0" tIns="6403" rIns="0" bIns="0" rtlCol="0">
            <a:spAutoFit/>
          </a:bodyPr>
          <a:lstStyle/>
          <a:p>
            <a:pPr marL="6403">
              <a:spcBef>
                <a:spcPts val="50"/>
              </a:spcBef>
            </a:pPr>
            <a:r>
              <a:rPr spc="-53" dirty="0"/>
              <a:t>Outline</a:t>
            </a:r>
          </a:p>
        </p:txBody>
      </p:sp>
      <p:sp>
        <p:nvSpPr>
          <p:cNvPr id="3" name="object 3"/>
          <p:cNvSpPr txBox="1"/>
          <p:nvPr/>
        </p:nvSpPr>
        <p:spPr>
          <a:xfrm>
            <a:off x="325839" y="620288"/>
            <a:ext cx="3958421" cy="2289764"/>
          </a:xfrm>
          <a:prstGeom prst="rect">
            <a:avLst/>
          </a:prstGeom>
        </p:spPr>
        <p:txBody>
          <a:bodyPr vert="horz" wrap="square" lIns="0" tIns="42579" rIns="0" bIns="0" rtlCol="0" anchor="t">
            <a:spAutoFit/>
          </a:bodyPr>
          <a:lstStyle/>
          <a:p>
            <a:pPr marL="6350">
              <a:spcBef>
                <a:spcPts val="335"/>
              </a:spcBef>
              <a:buClr>
                <a:srgbClr val="A9A57C"/>
              </a:buClr>
              <a:tabLst>
                <a:tab pos="121663" algn="l"/>
              </a:tabLst>
            </a:pPr>
            <a:r>
              <a:rPr lang="en-US" sz="1100" u="sng" spc="13" dirty="0">
                <a:latin typeface="Arial"/>
                <a:cs typeface="Arial"/>
              </a:rPr>
              <a:t>Part 1: Container fundamentals and Docker (1:00p-2:30p)</a:t>
            </a:r>
            <a:endParaRPr lang="en-US" sz="900" spc="13" dirty="0">
              <a:solidFill>
                <a:srgbClr val="2F2B20"/>
              </a:solidFill>
              <a:latin typeface="Arial"/>
              <a:cs typeface="Arial"/>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Introduction to containers</a:t>
            </a:r>
            <a:endParaRPr lang="en-US" sz="800" dirty="0">
              <a:cs typeface="Calibri"/>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Docker commands and options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Running Docker containers on your personal Machine</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Building Docker images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Practical Application</a:t>
            </a:r>
          </a:p>
          <a:p>
            <a:pPr marL="121285" indent="-114935">
              <a:spcBef>
                <a:spcPts val="335"/>
              </a:spcBef>
              <a:buClr>
                <a:srgbClr val="A9A57C"/>
              </a:buClr>
              <a:buChar char="•"/>
              <a:tabLst>
                <a:tab pos="121663" algn="l"/>
              </a:tabLst>
            </a:pPr>
            <a:endParaRPr lang="en-US" sz="6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rgbClr val="0070C0"/>
              </a:solidFill>
              <a:latin typeface="Arial"/>
              <a:cs typeface="Arial"/>
            </a:endParaRPr>
          </a:p>
          <a:p>
            <a:pPr marL="6350">
              <a:spcBef>
                <a:spcPts val="335"/>
              </a:spcBef>
              <a:buClr>
                <a:srgbClr val="A9A57C"/>
              </a:buClr>
              <a:tabLst>
                <a:tab pos="121663" algn="l"/>
              </a:tabLst>
            </a:pPr>
            <a:r>
              <a:rPr lang="en-US" sz="1100" u="sng" spc="13" dirty="0">
                <a:latin typeface="Arial"/>
                <a:cs typeface="Arial"/>
              </a:rPr>
              <a:t>Part 2: Containers for HPC with Singularity (2:45p-3:30p)</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800" spc="13" dirty="0">
                <a:solidFill>
                  <a:schemeClr val="accent2"/>
                </a:solidFill>
                <a:latin typeface="Arial"/>
                <a:cs typeface="Arial"/>
              </a:rPr>
              <a:t>Hands-on: Running containers</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Building containers</a:t>
            </a:r>
          </a:p>
          <a:p>
            <a:pPr marL="121663" indent="-115260">
              <a:spcBef>
                <a:spcPts val="335"/>
              </a:spcBef>
              <a:buClr>
                <a:srgbClr val="A9A57C"/>
              </a:buClr>
              <a:buFontTx/>
              <a:buChar char="•"/>
              <a:tabLst>
                <a:tab pos="121663" algn="l"/>
              </a:tabLst>
            </a:pPr>
            <a:r>
              <a:rPr lang="en-US" sz="800" dirty="0">
                <a:solidFill>
                  <a:srgbClr val="2F2B20"/>
                </a:solidFill>
                <a:latin typeface="Arial"/>
                <a:cs typeface="Arial"/>
              </a:rPr>
              <a:t>Special cases: Running containers for MPI and GPU jobs</a:t>
            </a:r>
          </a:p>
          <a:p>
            <a:pPr marL="121285" indent="-114935">
              <a:spcBef>
                <a:spcPts val="335"/>
              </a:spcBef>
              <a:buClr>
                <a:srgbClr val="A9A57C"/>
              </a:buClr>
              <a:buChar char="•"/>
              <a:tabLst>
                <a:tab pos="121663" algn="l"/>
              </a:tabLst>
            </a:pPr>
            <a:endParaRPr lang="en-US" sz="900" dirty="0">
              <a:solidFill>
                <a:srgbClr val="2F2B20"/>
              </a:solidFill>
              <a:latin typeface="Arial"/>
              <a:cs typeface="Arial"/>
            </a:endParaRP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a:t>
            </a:fld>
            <a:endParaRPr lang="en-US" spc="-2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13D11897-54FF-0344-861D-A9ACB2F0A4D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7D3F7B20-B003-BE4C-9FE6-F9FBCCD0DCD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E4A062B5-97D1-4C03-86A4-E258E993244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35456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20</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Demo 2: Setup</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225143" y="624764"/>
            <a:ext cx="4137307" cy="1334687"/>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050" dirty="0" err="1">
                <a:solidFill>
                  <a:srgbClr val="2F2B20"/>
                </a:solidFill>
                <a:latin typeface="Arial"/>
                <a:cs typeface="Arial"/>
              </a:rPr>
              <a:t>Dockerfiles</a:t>
            </a:r>
            <a:r>
              <a:rPr lang="en-US" sz="1050" dirty="0">
                <a:solidFill>
                  <a:srgbClr val="2F2B20"/>
                </a:solidFill>
                <a:latin typeface="Arial"/>
                <a:cs typeface="Arial"/>
              </a:rPr>
              <a:t> and test files are provided for this workshop. We can pull the files from a </a:t>
            </a:r>
            <a:r>
              <a:rPr lang="en-US" sz="1050" dirty="0" err="1">
                <a:solidFill>
                  <a:srgbClr val="2F2B20"/>
                </a:solidFill>
                <a:latin typeface="Arial"/>
                <a:cs typeface="Arial"/>
              </a:rPr>
              <a:t>github</a:t>
            </a:r>
            <a:r>
              <a:rPr lang="en-US" sz="1050" dirty="0">
                <a:solidFill>
                  <a:srgbClr val="2F2B20"/>
                </a:solidFill>
                <a:latin typeface="Arial"/>
                <a:cs typeface="Arial"/>
              </a:rPr>
              <a:t> repository as such:</a:t>
            </a:r>
          </a:p>
          <a:p>
            <a:pPr marL="12700" indent="-228600">
              <a:spcBef>
                <a:spcPts val="328"/>
              </a:spcBef>
              <a:buClr>
                <a:srgbClr val="A9A57C"/>
              </a:buClr>
              <a:buAutoNum type="arabicPeriod"/>
              <a:tabLst>
                <a:tab pos="121663" algn="l"/>
              </a:tabLst>
            </a:pPr>
            <a:r>
              <a:rPr lang="en-US" sz="1050" dirty="0">
                <a:solidFill>
                  <a:srgbClr val="2F2B20"/>
                </a:solidFill>
                <a:latin typeface="Arial"/>
                <a:cs typeface="Arial"/>
              </a:rPr>
              <a:t>Navigate to your home directory</a:t>
            </a:r>
          </a:p>
          <a:p>
            <a:pPr marL="342900" lvl="1">
              <a:spcBef>
                <a:spcPts val="328"/>
              </a:spcBef>
              <a:buClr>
                <a:srgbClr val="A9A57C"/>
              </a:buClr>
              <a:tabLst>
                <a:tab pos="121663" algn="l"/>
              </a:tabLst>
            </a:pPr>
            <a:r>
              <a:rPr lang="en-US" sz="800" dirty="0">
                <a:solidFill>
                  <a:srgbClr val="0070C0"/>
                </a:solidFill>
                <a:latin typeface="Consolas"/>
                <a:cs typeface="Arial"/>
              </a:rPr>
              <a:t>cd ~</a:t>
            </a:r>
            <a:endParaRPr lang="en-US" dirty="0">
              <a:solidFill>
                <a:srgbClr val="0070C0"/>
              </a:solidFill>
              <a:cs typeface="Calibri"/>
            </a:endParaRPr>
          </a:p>
          <a:p>
            <a:pPr marL="12700" indent="-228600">
              <a:spcBef>
                <a:spcPts val="328"/>
              </a:spcBef>
              <a:buClr>
                <a:srgbClr val="A9A57C"/>
              </a:buClr>
              <a:buAutoNum type="arabicPeriod"/>
              <a:tabLst>
                <a:tab pos="121663" algn="l"/>
              </a:tabLst>
            </a:pPr>
            <a:r>
              <a:rPr lang="en-US" sz="1050" dirty="0">
                <a:solidFill>
                  <a:srgbClr val="2F2B20"/>
                </a:solidFill>
                <a:latin typeface="Arial"/>
                <a:cs typeface="Arial"/>
              </a:rPr>
              <a:t>Clone the repository</a:t>
            </a:r>
            <a:endParaRPr lang="en-US" sz="800" dirty="0">
              <a:solidFill>
                <a:srgbClr val="000000"/>
              </a:solidFill>
              <a:latin typeface="Consolas"/>
              <a:cs typeface="Arial"/>
            </a:endParaRPr>
          </a:p>
          <a:p>
            <a:pPr marL="342900" lvl="1">
              <a:spcBef>
                <a:spcPts val="328"/>
              </a:spcBef>
              <a:buClr>
                <a:srgbClr val="A9A57C"/>
              </a:buClr>
              <a:tabLst>
                <a:tab pos="121663" algn="l"/>
              </a:tabLst>
            </a:pPr>
            <a:r>
              <a:rPr lang="en-US" sz="800" dirty="0">
                <a:solidFill>
                  <a:srgbClr val="0070C0"/>
                </a:solidFill>
                <a:latin typeface="Consolas"/>
                <a:cs typeface="Arial"/>
              </a:rPr>
              <a:t>git clone </a:t>
            </a:r>
            <a:r>
              <a:rPr lang="en-US" sz="800" dirty="0">
                <a:solidFill>
                  <a:srgbClr val="0070C0"/>
                </a:solidFill>
                <a:latin typeface="Consolas" panose="020B0609020204030204" pitchFamily="49" charset="0"/>
                <a:hlinkClick r:id="rId2">
                  <a:extLst>
                    <a:ext uri="{A12FA001-AC4F-418D-AE19-62706E023703}">
                      <ahyp:hlinkClr xmlns:ahyp="http://schemas.microsoft.com/office/drawing/2018/hyperlinkcolor" val="tx"/>
                    </a:ext>
                  </a:extLst>
                </a:hlinkClick>
              </a:rPr>
              <a:t>https://github.com/ResearchComputing/NOAA_CONTAINER_TUTORIAL_SPRING_2020</a:t>
            </a:r>
            <a:endParaRPr lang="en-US" sz="800" dirty="0">
              <a:solidFill>
                <a:srgbClr val="0070C0"/>
              </a:solidFill>
              <a:latin typeface="Consolas" panose="020B0609020204030204" pitchFamily="49" charset="0"/>
              <a:ea typeface="Tahoma"/>
              <a:cs typeface="Arial"/>
            </a:endParaRPr>
          </a:p>
        </p:txBody>
      </p:sp>
      <p:pic>
        <p:nvPicPr>
          <p:cNvPr id="10" name="Shape 87">
            <a:extLst>
              <a:ext uri="{FF2B5EF4-FFF2-40B4-BE49-F238E27FC236}">
                <a16:creationId xmlns:a16="http://schemas.microsoft.com/office/drawing/2014/main" id="{6CAE0328-A75A-C645-9DBD-FB5320860343}"/>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592B8D2D-DA2C-C448-AAA8-4FC6F4E67446}"/>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3900C7E9-F52A-4B16-8187-D72733890DE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058077403"/>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21</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Demo 2: Ubuntu w/ GCC</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865602"/>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For this first example we will be building a custom Ubuntu image that will provide a location to run the GNU Compiler Collection.</a:t>
            </a:r>
            <a:endParaRPr lang="en-US" sz="1050" dirty="0">
              <a:cs typeface="Calibri"/>
            </a:endParaRPr>
          </a:p>
          <a:p>
            <a:pPr marL="177800" indent="-171450">
              <a:spcBef>
                <a:spcPts val="328"/>
              </a:spcBef>
              <a:buClr>
                <a:srgbClr val="A9A57C"/>
              </a:buClr>
              <a:buFont typeface="Arial"/>
              <a:buChar char="•"/>
              <a:tabLst>
                <a:tab pos="121663" algn="l"/>
              </a:tabLst>
            </a:pPr>
            <a:r>
              <a:rPr lang="en-US" sz="1050" dirty="0" err="1">
                <a:solidFill>
                  <a:srgbClr val="2F2B20"/>
                </a:solidFill>
                <a:latin typeface="Arial"/>
                <a:cs typeface="Arial"/>
              </a:rPr>
              <a:t>Dockerfile</a:t>
            </a:r>
            <a:r>
              <a:rPr lang="en-US" sz="1050" dirty="0">
                <a:solidFill>
                  <a:srgbClr val="2F2B20"/>
                </a:solidFill>
                <a:latin typeface="Arial"/>
                <a:cs typeface="Arial"/>
              </a:rPr>
              <a:t> provided</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Need to build:</a:t>
            </a: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Navigate to the directory:</a:t>
            </a:r>
          </a:p>
          <a:p>
            <a:pPr marL="685800" lvl="2">
              <a:spcBef>
                <a:spcPts val="328"/>
              </a:spcBef>
              <a:buClr>
                <a:srgbClr val="A9A57C"/>
              </a:buClr>
              <a:tabLst>
                <a:tab pos="121663" algn="l"/>
              </a:tabLst>
            </a:pPr>
            <a:r>
              <a:rPr lang="en-US" sz="900" dirty="0">
                <a:solidFill>
                  <a:srgbClr val="0070C0"/>
                </a:solidFill>
                <a:latin typeface="Consolas"/>
                <a:cs typeface="Arial"/>
              </a:rPr>
              <a:t>cd ~/</a:t>
            </a:r>
            <a:r>
              <a:rPr lang="en-US" sz="900" dirty="0">
                <a:solidFill>
                  <a:srgbClr val="0070C0"/>
                </a:solidFill>
                <a:latin typeface="Arial"/>
                <a:cs typeface="Arial"/>
              </a:rPr>
              <a:t>Container_Tutorial_Fall_2019 </a:t>
            </a:r>
            <a:r>
              <a:rPr lang="en-US" sz="900" dirty="0">
                <a:solidFill>
                  <a:srgbClr val="0070C0"/>
                </a:solidFill>
                <a:latin typeface="Consolas"/>
                <a:cs typeface="Arial"/>
              </a:rPr>
              <a:t>/</a:t>
            </a:r>
            <a:r>
              <a:rPr lang="en-US" sz="900" dirty="0" err="1">
                <a:solidFill>
                  <a:srgbClr val="0070C0"/>
                </a:solidFill>
                <a:latin typeface="Consolas"/>
                <a:cs typeface="Arial"/>
              </a:rPr>
              <a:t>dockerdemo</a:t>
            </a:r>
            <a:r>
              <a:rPr lang="en-US" sz="900" dirty="0">
                <a:solidFill>
                  <a:srgbClr val="0070C0"/>
                </a:solidFill>
                <a:latin typeface="Consolas"/>
                <a:cs typeface="Arial"/>
              </a:rPr>
              <a:t>/ubuntu-</a:t>
            </a:r>
            <a:r>
              <a:rPr lang="en-US" sz="900" dirty="0" err="1">
                <a:solidFill>
                  <a:srgbClr val="0070C0"/>
                </a:solidFill>
                <a:latin typeface="Consolas"/>
                <a:cs typeface="Arial"/>
              </a:rPr>
              <a:t>gcc</a:t>
            </a:r>
            <a:endParaRPr lang="en-US" sz="900" dirty="0">
              <a:cs typeface="Calibri"/>
            </a:endParaRP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Build the docker image with:</a:t>
            </a:r>
          </a:p>
          <a:p>
            <a:pPr marL="685800" lvl="2">
              <a:buClr>
                <a:srgbClr val="A9A57C"/>
              </a:buClr>
              <a:tabLst>
                <a:tab pos="121663" algn="l"/>
              </a:tabLst>
            </a:pPr>
            <a:r>
              <a:rPr lang="en-US" sz="1050" dirty="0">
                <a:solidFill>
                  <a:srgbClr val="0070C0"/>
                </a:solidFill>
                <a:latin typeface="Consolas"/>
                <a:cs typeface="Arial"/>
              </a:rPr>
              <a:t>docker build –t happy-</a:t>
            </a:r>
            <a:r>
              <a:rPr lang="en-US" sz="1050" dirty="0" err="1">
                <a:solidFill>
                  <a:srgbClr val="0070C0"/>
                </a:solidFill>
                <a:latin typeface="Consolas"/>
                <a:cs typeface="Arial"/>
              </a:rPr>
              <a:t>gcc</a:t>
            </a:r>
            <a:r>
              <a:rPr lang="en-US" sz="1050" dirty="0">
                <a:solidFill>
                  <a:srgbClr val="0070C0"/>
                </a:solidFill>
                <a:latin typeface="Consolas"/>
                <a:cs typeface="Arial"/>
              </a:rPr>
              <a:t> .</a:t>
            </a:r>
            <a:endParaRPr lang="en-US" sz="1050" dirty="0">
              <a:solidFill>
                <a:srgbClr val="0070C0"/>
              </a:solidFill>
              <a:latin typeface="Consolas"/>
              <a:cs typeface="Calibri"/>
            </a:endParaRP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Run the docker image as a container:</a:t>
            </a:r>
          </a:p>
          <a:p>
            <a:pPr marL="685800" lvl="2">
              <a:buClr>
                <a:srgbClr val="A9A57C"/>
              </a:buClr>
              <a:tabLst>
                <a:tab pos="121663" algn="l"/>
              </a:tabLst>
            </a:pPr>
            <a:r>
              <a:rPr lang="en-US" sz="1050" dirty="0">
                <a:solidFill>
                  <a:srgbClr val="0070C0"/>
                </a:solidFill>
                <a:latin typeface="Consolas"/>
                <a:cs typeface="Arial"/>
              </a:rPr>
              <a:t>docker run –it happy-</a:t>
            </a:r>
            <a:r>
              <a:rPr lang="en-US" sz="1050" dirty="0" err="1">
                <a:solidFill>
                  <a:srgbClr val="0070C0"/>
                </a:solidFill>
                <a:latin typeface="Consolas"/>
                <a:cs typeface="Arial"/>
              </a:rPr>
              <a:t>gcc</a:t>
            </a:r>
            <a:endParaRPr lang="en-US" sz="1050" dirty="0">
              <a:solidFill>
                <a:srgbClr val="0070C0"/>
              </a:solidFill>
              <a:latin typeface="Consolas"/>
              <a:cs typeface="Calibri"/>
            </a:endParaRPr>
          </a:p>
        </p:txBody>
      </p:sp>
      <p:pic>
        <p:nvPicPr>
          <p:cNvPr id="10" name="Shape 87">
            <a:extLst>
              <a:ext uri="{FF2B5EF4-FFF2-40B4-BE49-F238E27FC236}">
                <a16:creationId xmlns:a16="http://schemas.microsoft.com/office/drawing/2014/main" id="{78A82AF7-1395-B947-B64B-BF9CEBA5FC2F}"/>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B7E0E964-8625-5C46-9FB3-B8B513F3310D}"/>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45E97A61-6B9D-4BC3-98CD-DCCFA326411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185116486"/>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22</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dirty="0">
                <a:ea typeface="Tahoma"/>
              </a:rPr>
              <a:t>Editing Docker Images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765574"/>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Suppose you have an existing docker image and want to make changes…</a:t>
            </a:r>
            <a:endParaRPr lang="en-US" sz="1050" dirty="0">
              <a:solidFill>
                <a:srgbClr val="FF0000"/>
              </a:solidFill>
              <a:latin typeface="Consolas"/>
              <a:cs typeface="Arial"/>
            </a:endParaRPr>
          </a:p>
          <a:p>
            <a:pPr marL="457200" lvl="2" indent="-171450">
              <a:spcBef>
                <a:spcPts val="328"/>
              </a:spcBef>
              <a:buClr>
                <a:srgbClr val="A9A57C"/>
              </a:buClr>
              <a:buFont typeface="Arial"/>
              <a:buChar char="•"/>
              <a:tabLst>
                <a:tab pos="121663" algn="l"/>
              </a:tabLst>
            </a:pPr>
            <a:r>
              <a:rPr lang="en-US" sz="1050" dirty="0">
                <a:solidFill>
                  <a:srgbClr val="2F2B20"/>
                </a:solidFill>
                <a:latin typeface="Arial"/>
                <a:cs typeface="Arial"/>
              </a:rPr>
              <a:t>Rebuild </a:t>
            </a:r>
            <a:r>
              <a:rPr lang="en-US" sz="1050" dirty="0" err="1">
                <a:solidFill>
                  <a:srgbClr val="2F2B20"/>
                </a:solidFill>
                <a:latin typeface="Arial"/>
                <a:cs typeface="Arial"/>
              </a:rPr>
              <a:t>Dockerfile</a:t>
            </a:r>
            <a:r>
              <a:rPr lang="en-US" sz="1050" dirty="0">
                <a:solidFill>
                  <a:srgbClr val="2F2B20"/>
                </a:solidFill>
                <a:latin typeface="Arial"/>
                <a:cs typeface="Arial"/>
              </a:rPr>
              <a:t>!</a:t>
            </a:r>
          </a:p>
          <a:p>
            <a:pPr marL="914400" lvl="3" indent="-171450">
              <a:spcBef>
                <a:spcPts val="328"/>
              </a:spcBef>
              <a:buClr>
                <a:srgbClr val="A9A57C"/>
              </a:buClr>
              <a:buFont typeface="Arial"/>
              <a:buChar char="•"/>
              <a:tabLst>
                <a:tab pos="121663" algn="l"/>
              </a:tabLst>
            </a:pPr>
            <a:r>
              <a:rPr lang="en-US" sz="1050" dirty="0">
                <a:solidFill>
                  <a:srgbClr val="2F2B20"/>
                </a:solidFill>
                <a:latin typeface="Arial"/>
                <a:cs typeface="Arial"/>
              </a:rPr>
              <a:t>Usually a bit cumbersome</a:t>
            </a:r>
          </a:p>
          <a:p>
            <a:pPr marL="914400" lvl="3" indent="-171450">
              <a:spcBef>
                <a:spcPts val="328"/>
              </a:spcBef>
              <a:buClr>
                <a:srgbClr val="A9A57C"/>
              </a:buClr>
              <a:buFont typeface="Arial"/>
              <a:buChar char="•"/>
              <a:tabLst>
                <a:tab pos="121663" algn="l"/>
              </a:tabLst>
            </a:pPr>
            <a:r>
              <a:rPr lang="en-US" sz="1050" dirty="0">
                <a:solidFill>
                  <a:srgbClr val="2F2B20"/>
                </a:solidFill>
                <a:latin typeface="Arial"/>
                <a:cs typeface="Arial"/>
              </a:rPr>
              <a:t>No </a:t>
            </a:r>
            <a:r>
              <a:rPr lang="en-US" sz="1050" dirty="0" err="1">
                <a:solidFill>
                  <a:srgbClr val="2F2B20"/>
                </a:solidFill>
                <a:latin typeface="Arial"/>
                <a:cs typeface="Arial"/>
              </a:rPr>
              <a:t>Dockerfile</a:t>
            </a:r>
            <a:r>
              <a:rPr lang="en-US" sz="1050" dirty="0">
                <a:solidFill>
                  <a:srgbClr val="2F2B20"/>
                </a:solidFill>
                <a:latin typeface="Arial"/>
                <a:cs typeface="Arial"/>
              </a:rPr>
              <a:t>?</a:t>
            </a:r>
          </a:p>
          <a:p>
            <a:pPr marL="173990" lvl="1" indent="-171450">
              <a:spcBef>
                <a:spcPts val="328"/>
              </a:spcBef>
              <a:buClr>
                <a:srgbClr val="A9A57C"/>
              </a:buClr>
              <a:buFont typeface="Arial"/>
              <a:buChar char="•"/>
              <a:tabLst>
                <a:tab pos="121663" algn="l"/>
              </a:tabLst>
            </a:pPr>
            <a:r>
              <a:rPr lang="en-US" sz="1050" dirty="0">
                <a:solidFill>
                  <a:srgbClr val="2F2B20"/>
                </a:solidFill>
                <a:latin typeface="Arial"/>
                <a:cs typeface="Arial"/>
              </a:rPr>
              <a:t>Use docker commit!</a:t>
            </a:r>
          </a:p>
          <a:p>
            <a:pPr marL="285750" lvl="2">
              <a:spcBef>
                <a:spcPts val="328"/>
              </a:spcBef>
              <a:buClr>
                <a:srgbClr val="A9A57C"/>
              </a:buClr>
              <a:tabLst>
                <a:tab pos="121663" algn="l"/>
              </a:tabLst>
            </a:pPr>
            <a:r>
              <a:rPr lang="en-US" sz="1050" dirty="0">
                <a:solidFill>
                  <a:srgbClr val="0070C0"/>
                </a:solidFill>
                <a:latin typeface="Consolas"/>
                <a:cs typeface="Arial"/>
              </a:rPr>
              <a:t>docker run -it </a:t>
            </a:r>
            <a:r>
              <a:rPr lang="en-US" sz="1050" dirty="0">
                <a:solidFill>
                  <a:srgbClr val="FF0000"/>
                </a:solidFill>
                <a:latin typeface="Consolas"/>
                <a:cs typeface="Arial"/>
              </a:rPr>
              <a:t>&lt;image-name&gt; </a:t>
            </a:r>
            <a:r>
              <a:rPr lang="en-US" sz="1050" dirty="0">
                <a:solidFill>
                  <a:srgbClr val="0070C0"/>
                </a:solidFill>
                <a:latin typeface="Consolas"/>
                <a:cs typeface="Arial"/>
              </a:rPr>
              <a:t>bash </a:t>
            </a:r>
            <a:r>
              <a:rPr lang="en-US" sz="1050" dirty="0">
                <a:solidFill>
                  <a:schemeClr val="bg1">
                    <a:lumMod val="65000"/>
                  </a:schemeClr>
                </a:solidFill>
                <a:latin typeface="Consolas"/>
                <a:cs typeface="Arial"/>
              </a:rPr>
              <a:t>#or any shell...</a:t>
            </a:r>
            <a:endParaRPr lang="en-US" sz="1200" dirty="0">
              <a:solidFill>
                <a:srgbClr val="2F2B20"/>
              </a:solidFill>
              <a:latin typeface="Arial"/>
              <a:cs typeface="Arial"/>
            </a:endParaRPr>
          </a:p>
          <a:p>
            <a:pPr indent="-171450">
              <a:spcBef>
                <a:spcPts val="328"/>
              </a:spcBef>
              <a:buClr>
                <a:srgbClr val="A9A57C"/>
              </a:buClr>
              <a:buFont typeface="Arial"/>
              <a:buChar char="•"/>
              <a:tabLst>
                <a:tab pos="121663" algn="l"/>
              </a:tabLst>
            </a:pPr>
            <a:r>
              <a:rPr lang="en-US" sz="1050" dirty="0">
                <a:solidFill>
                  <a:srgbClr val="2F2B20"/>
                </a:solidFill>
                <a:latin typeface="Arial"/>
                <a:cs typeface="Arial"/>
              </a:rPr>
              <a:t>Then commit it to the image</a:t>
            </a:r>
          </a:p>
          <a:p>
            <a:pPr>
              <a:spcBef>
                <a:spcPts val="328"/>
              </a:spcBef>
              <a:buClr>
                <a:srgbClr val="A9A57C"/>
              </a:buClr>
              <a:tabLst>
                <a:tab pos="121663" algn="l"/>
              </a:tabLst>
            </a:pPr>
            <a:r>
              <a:rPr lang="en-US" sz="1050" dirty="0">
                <a:solidFill>
                  <a:srgbClr val="2F2B20"/>
                </a:solidFill>
                <a:latin typeface="Consolas" panose="020B0609020204030204" pitchFamily="49" charset="0"/>
                <a:cs typeface="Arial"/>
              </a:rPr>
              <a:t>    </a:t>
            </a:r>
            <a:r>
              <a:rPr lang="en-US" sz="1050" dirty="0">
                <a:solidFill>
                  <a:srgbClr val="0070C0"/>
                </a:solidFill>
                <a:latin typeface="Consolas" panose="020B0609020204030204" pitchFamily="49" charset="0"/>
                <a:cs typeface="Arial"/>
              </a:rPr>
              <a:t>docker commit </a:t>
            </a:r>
            <a:r>
              <a:rPr lang="en-US" sz="1050" dirty="0">
                <a:solidFill>
                  <a:srgbClr val="FF0000"/>
                </a:solidFill>
                <a:latin typeface="Consolas" panose="020B0609020204030204" pitchFamily="49" charset="0"/>
                <a:cs typeface="Arial"/>
              </a:rPr>
              <a:t>&lt;image-id&gt; &lt;image&gt;</a:t>
            </a:r>
          </a:p>
        </p:txBody>
      </p:sp>
      <p:pic>
        <p:nvPicPr>
          <p:cNvPr id="10" name="Shape 87">
            <a:extLst>
              <a:ext uri="{FF2B5EF4-FFF2-40B4-BE49-F238E27FC236}">
                <a16:creationId xmlns:a16="http://schemas.microsoft.com/office/drawing/2014/main" id="{C0E27E82-76EF-C348-9799-CF353F9AA1A0}"/>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87D4E71B-BED0-6745-9ED3-D40DA0BAF439}"/>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2545F868-41B7-417C-8A64-A5BF742C547F}"/>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802014745"/>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73519" cy="377026"/>
          </a:xfrm>
        </p:spPr>
        <p:txBody>
          <a:bodyPr wrap="square" lIns="0" tIns="0" rIns="0" bIns="0" anchor="t">
            <a:spAutoFit/>
          </a:bodyPr>
          <a:lstStyle/>
          <a:p>
            <a:pPr algn="l"/>
            <a:r>
              <a:rPr lang="en-US">
                <a:ea typeface="Tahoma"/>
              </a:rPr>
              <a:t>Mounting and Accessing files</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70434" cy="2411905"/>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So now that we have a working container, how can we access the test files we downloaded?</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Mounting directories: Bind Mount</a:t>
            </a:r>
          </a:p>
          <a:p>
            <a:pPr marL="685800" lvl="2" indent="-171450">
              <a:spcBef>
                <a:spcPts val="328"/>
              </a:spcBef>
              <a:buClr>
                <a:srgbClr val="A9A57C"/>
              </a:buClr>
              <a:buFont typeface="Arial"/>
              <a:buChar char="•"/>
              <a:tabLst>
                <a:tab pos="121663" algn="l"/>
              </a:tabLst>
            </a:pPr>
            <a:r>
              <a:rPr lang="en-US" sz="1050">
                <a:solidFill>
                  <a:srgbClr val="2F2B20"/>
                </a:solidFill>
                <a:latin typeface="Arial"/>
                <a:cs typeface="Arial"/>
              </a:rPr>
              <a:t>Allows the docker container to access files on the host OS</a:t>
            </a:r>
          </a:p>
          <a:p>
            <a:pPr marL="685800" lvl="2" indent="-171450">
              <a:spcBef>
                <a:spcPts val="328"/>
              </a:spcBef>
              <a:buClr>
                <a:srgbClr val="A9A57C"/>
              </a:buClr>
              <a:buFont typeface="Arial"/>
              <a:buChar char="•"/>
              <a:tabLst>
                <a:tab pos="121663" algn="l"/>
              </a:tabLst>
            </a:pPr>
            <a:r>
              <a:rPr lang="en-US" sz="1050">
                <a:solidFill>
                  <a:srgbClr val="2F2B20"/>
                </a:solidFill>
                <a:latin typeface="Arial"/>
                <a:cs typeface="Arial"/>
              </a:rPr>
              <a:t>Choose host's </a:t>
            </a:r>
            <a:r>
              <a:rPr lang="en-US" sz="1050" b="1" u="sng">
                <a:solidFill>
                  <a:srgbClr val="2F2B20"/>
                </a:solidFill>
                <a:latin typeface="Arial"/>
                <a:cs typeface="Arial"/>
              </a:rPr>
              <a:t>source directory</a:t>
            </a:r>
            <a:r>
              <a:rPr lang="en-US" sz="1050">
                <a:solidFill>
                  <a:srgbClr val="2F2B20"/>
                </a:solidFill>
                <a:latin typeface="Arial"/>
                <a:cs typeface="Arial"/>
              </a:rPr>
              <a:t>, files in the directory will be moved to the container's </a:t>
            </a:r>
            <a:r>
              <a:rPr lang="en-US" sz="1050" b="1" u="sng">
                <a:solidFill>
                  <a:srgbClr val="2F2B20"/>
                </a:solidFill>
                <a:latin typeface="Arial"/>
                <a:cs typeface="Arial"/>
              </a:rPr>
              <a:t>target directory</a:t>
            </a:r>
          </a:p>
          <a:p>
            <a:pPr marL="914400" lvl="3" indent="-171450">
              <a:spcBef>
                <a:spcPts val="328"/>
              </a:spcBef>
              <a:buClr>
                <a:srgbClr val="A9A57C"/>
              </a:buClr>
              <a:buFont typeface="Arial"/>
              <a:buChar char="•"/>
              <a:tabLst>
                <a:tab pos="121663" algn="l"/>
              </a:tabLst>
            </a:pPr>
            <a:r>
              <a:rPr lang="en-US" sz="1050" b="1" i="1" u="sng">
                <a:solidFill>
                  <a:srgbClr val="2F2B20"/>
                </a:solidFill>
                <a:latin typeface="Arial"/>
                <a:cs typeface="Arial"/>
              </a:rPr>
              <a:t>Source Directory</a:t>
            </a:r>
            <a:r>
              <a:rPr lang="en-US" sz="1050">
                <a:solidFill>
                  <a:srgbClr val="2F2B20"/>
                </a:solidFill>
                <a:latin typeface="Arial"/>
                <a:cs typeface="Arial"/>
              </a:rPr>
              <a:t>: Directory on the host system. Never within a container.</a:t>
            </a:r>
          </a:p>
          <a:p>
            <a:pPr marL="914400" lvl="3" indent="-171450">
              <a:spcBef>
                <a:spcPts val="328"/>
              </a:spcBef>
              <a:buClr>
                <a:srgbClr val="A9A57C"/>
              </a:buClr>
              <a:buFont typeface="Arial"/>
              <a:buChar char="•"/>
              <a:tabLst>
                <a:tab pos="121663" algn="l"/>
              </a:tabLst>
            </a:pPr>
            <a:r>
              <a:rPr lang="en-US" sz="1050" b="1" i="1" u="sng">
                <a:solidFill>
                  <a:srgbClr val="2F2B20"/>
                </a:solidFill>
                <a:latin typeface="Arial"/>
                <a:cs typeface="Arial"/>
              </a:rPr>
              <a:t>Target Directory</a:t>
            </a:r>
            <a:r>
              <a:rPr lang="en-US" sz="1050">
                <a:solidFill>
                  <a:srgbClr val="2F2B20"/>
                </a:solidFill>
                <a:latin typeface="Arial"/>
                <a:cs typeface="Arial"/>
              </a:rPr>
              <a:t>: Directory in the Docker Container. Never on the host system.</a:t>
            </a:r>
          </a:p>
          <a:p>
            <a:pPr marL="685800" lvl="2" indent="-171450">
              <a:spcBef>
                <a:spcPts val="328"/>
              </a:spcBef>
              <a:buClr>
                <a:srgbClr val="A9A57C"/>
              </a:buClr>
              <a:buFont typeface="Arial"/>
              <a:buChar char="•"/>
              <a:tabLst>
                <a:tab pos="121663" algn="l"/>
              </a:tabLst>
            </a:pPr>
            <a:r>
              <a:rPr lang="en-US" sz="1050">
                <a:solidFill>
                  <a:srgbClr val="2F2B20"/>
                </a:solidFill>
                <a:latin typeface="Arial"/>
                <a:cs typeface="Arial"/>
              </a:rPr>
              <a:t>A flag set within the </a:t>
            </a:r>
            <a:r>
              <a:rPr lang="en-US" sz="1050">
                <a:solidFill>
                  <a:srgbClr val="0070C0"/>
                </a:solidFill>
                <a:latin typeface="Consolas"/>
                <a:cs typeface="Arial"/>
              </a:rPr>
              <a:t>docker run</a:t>
            </a:r>
            <a:r>
              <a:rPr lang="en-US" sz="1050">
                <a:solidFill>
                  <a:srgbClr val="2F2B20"/>
                </a:solidFill>
                <a:latin typeface="Arial"/>
                <a:cs typeface="Arial"/>
              </a:rPr>
              <a:t> command:</a:t>
            </a:r>
          </a:p>
          <a:p>
            <a:pPr marL="255905" lvl="2">
              <a:spcBef>
                <a:spcPts val="328"/>
              </a:spcBef>
              <a:buClr>
                <a:srgbClr val="A9A57C"/>
              </a:buClr>
              <a:tabLst>
                <a:tab pos="121663" algn="l"/>
              </a:tabLst>
            </a:pPr>
            <a:r>
              <a:rPr lang="en-US" sz="800">
                <a:solidFill>
                  <a:srgbClr val="0070C0"/>
                </a:solidFill>
                <a:latin typeface="Consolas"/>
                <a:cs typeface="Arial"/>
              </a:rPr>
              <a:t>docker run </a:t>
            </a:r>
            <a:r>
              <a:rPr lang="en-US" sz="800">
                <a:solidFill>
                  <a:srgbClr val="FF0000"/>
                </a:solidFill>
                <a:latin typeface="Consolas"/>
                <a:cs typeface="Arial"/>
              </a:rPr>
              <a:t>--mount type=bind,source=&lt;source&gt;,target=&lt;target&gt;</a:t>
            </a:r>
            <a:r>
              <a:rPr lang="en-US" sz="800">
                <a:solidFill>
                  <a:srgbClr val="0070C0"/>
                </a:solidFill>
                <a:latin typeface="Consolas"/>
                <a:cs typeface="Arial"/>
              </a:rPr>
              <a:t> &lt;image&gt;</a:t>
            </a:r>
            <a:endParaRPr lang="en-US">
              <a:solidFill>
                <a:srgbClr val="0070C0"/>
              </a:solidFill>
              <a:latin typeface="Consolas"/>
              <a:cs typeface="Calibri"/>
            </a:endParaRPr>
          </a:p>
          <a:p>
            <a:pPr marL="685800" lvl="2" indent="-171450">
              <a:spcBef>
                <a:spcPts val="328"/>
              </a:spcBef>
              <a:buClr>
                <a:srgbClr val="A9A57C"/>
              </a:buClr>
              <a:buFont typeface="Arial"/>
              <a:buChar char="•"/>
              <a:tabLst>
                <a:tab pos="121663" algn="l"/>
              </a:tabLst>
            </a:pPr>
            <a:endParaRPr lang="en-US" sz="1050">
              <a:solidFill>
                <a:srgbClr val="2F2B20"/>
              </a:solidFill>
              <a:latin typeface="Arial"/>
              <a:cs typeface="Arial"/>
            </a:endParaRPr>
          </a:p>
        </p:txBody>
      </p:sp>
      <p:pic>
        <p:nvPicPr>
          <p:cNvPr id="10" name="Shape 87">
            <a:extLst>
              <a:ext uri="{FF2B5EF4-FFF2-40B4-BE49-F238E27FC236}">
                <a16:creationId xmlns:a16="http://schemas.microsoft.com/office/drawing/2014/main" id="{E98B0D4E-7177-B145-A0A3-0EB0D127E28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7B01521-EE95-F746-B6C9-0930F223665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AF4C4158-10B7-4394-992F-128016484B58}"/>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460236348"/>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73519" cy="377026"/>
          </a:xfrm>
        </p:spPr>
        <p:txBody>
          <a:bodyPr wrap="square" lIns="0" tIns="0" rIns="0" bIns="0" anchor="t">
            <a:spAutoFit/>
          </a:bodyPr>
          <a:lstStyle/>
          <a:p>
            <a:pPr algn="l"/>
            <a:r>
              <a:rPr lang="en-US">
                <a:ea typeface="Tahoma"/>
              </a:rPr>
              <a:t>Mounting and Accessing files</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70434" cy="1688630"/>
          </a:xfrm>
          <a:prstGeom prst="rect">
            <a:avLst/>
          </a:prstGeom>
        </p:spPr>
        <p:txBody>
          <a:bodyPr vert="horz" wrap="square" lIns="0" tIns="41619" rIns="0" bIns="0" rtlCol="0" anchor="t">
            <a:spAutoFit/>
          </a:bodyPr>
          <a:lstStyle/>
          <a:p>
            <a:pPr lvl="1" indent="-171450">
              <a:spcBef>
                <a:spcPts val="328"/>
              </a:spcBef>
              <a:buClr>
                <a:srgbClr val="A9A57C"/>
              </a:buClr>
              <a:buFont typeface="Arial"/>
              <a:buChar char="•"/>
              <a:tabLst>
                <a:tab pos="121663" algn="l"/>
              </a:tabLst>
            </a:pPr>
            <a:r>
              <a:rPr lang="en-US" sz="1050" dirty="0">
                <a:solidFill>
                  <a:srgbClr val="2F2B20"/>
                </a:solidFill>
                <a:latin typeface="Arial"/>
                <a:cs typeface="Arial"/>
              </a:rPr>
              <a:t>Mounting directories: Volume Mount</a:t>
            </a:r>
            <a:endParaRPr lang="en-US" dirty="0">
              <a:cs typeface="Calibri"/>
            </a:endParaRPr>
          </a:p>
          <a:p>
            <a:pPr marL="685800" lvl="2" indent="-171450">
              <a:spcBef>
                <a:spcPts val="328"/>
              </a:spcBef>
              <a:buClr>
                <a:srgbClr val="A9A57C"/>
              </a:buClr>
              <a:buFont typeface="Arial"/>
              <a:buChar char="•"/>
              <a:tabLst>
                <a:tab pos="121663" algn="l"/>
              </a:tabLst>
            </a:pPr>
            <a:r>
              <a:rPr lang="en-US" sz="1050" dirty="0">
                <a:solidFill>
                  <a:srgbClr val="2F2B20"/>
                </a:solidFill>
                <a:latin typeface="Arial"/>
                <a:cs typeface="Arial"/>
              </a:rPr>
              <a:t>Same concept, but volumes are stored within docker cache.</a:t>
            </a:r>
            <a:endParaRPr lang="en-US" dirty="0"/>
          </a:p>
          <a:p>
            <a:pPr marL="685800" lvl="2" indent="-171450">
              <a:spcBef>
                <a:spcPts val="328"/>
              </a:spcBef>
              <a:buClr>
                <a:srgbClr val="A9A57C"/>
              </a:buClr>
              <a:buFont typeface="Arial"/>
              <a:buChar char="•"/>
              <a:tabLst>
                <a:tab pos="121663" algn="l"/>
              </a:tabLst>
            </a:pPr>
            <a:r>
              <a:rPr lang="en-US" sz="1050" dirty="0">
                <a:solidFill>
                  <a:srgbClr val="2F2B20"/>
                </a:solidFill>
                <a:latin typeface="Arial"/>
                <a:cs typeface="Arial"/>
              </a:rPr>
              <a:t>Create Docker volumes in your terminal and link your volume directory </a:t>
            </a:r>
          </a:p>
          <a:p>
            <a:pPr marL="685800" lvl="2" indent="-171450">
              <a:spcBef>
                <a:spcPts val="328"/>
              </a:spcBef>
              <a:buClr>
                <a:srgbClr val="A9A57C"/>
              </a:buClr>
              <a:buFont typeface="Arial"/>
              <a:buChar char="•"/>
              <a:tabLst>
                <a:tab pos="121663" algn="l"/>
              </a:tabLst>
            </a:pPr>
            <a:r>
              <a:rPr lang="en-US" sz="1050" dirty="0">
                <a:solidFill>
                  <a:srgbClr val="2F2B20"/>
                </a:solidFill>
                <a:latin typeface="Arial"/>
                <a:cs typeface="Arial"/>
              </a:rPr>
              <a:t>Similarly linked through the </a:t>
            </a:r>
            <a:r>
              <a:rPr lang="en-US" sz="1050" dirty="0">
                <a:solidFill>
                  <a:srgbClr val="0070C0"/>
                </a:solidFill>
                <a:latin typeface="Consolas"/>
                <a:cs typeface="Arial"/>
              </a:rPr>
              <a:t>docker run</a:t>
            </a:r>
            <a:r>
              <a:rPr lang="en-US" sz="1050" dirty="0">
                <a:solidFill>
                  <a:srgbClr val="2F2B20"/>
                </a:solidFill>
                <a:latin typeface="Arial"/>
                <a:cs typeface="Arial"/>
              </a:rPr>
              <a:t> command.</a:t>
            </a:r>
          </a:p>
          <a:p>
            <a:pPr marL="255905" lvl="2">
              <a:spcBef>
                <a:spcPts val="328"/>
              </a:spcBef>
              <a:buClr>
                <a:srgbClr val="A9A57C"/>
              </a:buClr>
              <a:tabLst>
                <a:tab pos="121663" algn="l"/>
              </a:tabLst>
            </a:pPr>
            <a:r>
              <a:rPr lang="en-US" sz="800" dirty="0">
                <a:solidFill>
                  <a:srgbClr val="0070C0"/>
                </a:solidFill>
                <a:latin typeface="Consolas"/>
                <a:cs typeface="Arial"/>
              </a:rPr>
              <a:t>docker run </a:t>
            </a:r>
            <a:r>
              <a:rPr lang="en-US" sz="800" dirty="0">
                <a:solidFill>
                  <a:srgbClr val="FF0000"/>
                </a:solidFill>
                <a:latin typeface="Consolas"/>
                <a:cs typeface="Arial"/>
              </a:rPr>
              <a:t>--mount type=</a:t>
            </a:r>
            <a:r>
              <a:rPr lang="en-US" sz="800" dirty="0" err="1">
                <a:solidFill>
                  <a:srgbClr val="FF0000"/>
                </a:solidFill>
                <a:latin typeface="Consolas"/>
                <a:cs typeface="Arial"/>
              </a:rPr>
              <a:t>volume,source</a:t>
            </a:r>
            <a:r>
              <a:rPr lang="en-US" sz="800" dirty="0">
                <a:solidFill>
                  <a:srgbClr val="FF0000"/>
                </a:solidFill>
                <a:latin typeface="Consolas"/>
                <a:cs typeface="Arial"/>
              </a:rPr>
              <a:t>=&lt;volume&gt;,target=&lt;target&gt;</a:t>
            </a:r>
            <a:r>
              <a:rPr lang="en-US" sz="800" dirty="0">
                <a:solidFill>
                  <a:srgbClr val="0070C0"/>
                </a:solidFill>
                <a:latin typeface="Consolas"/>
                <a:cs typeface="Arial"/>
              </a:rPr>
              <a:t> &lt;image&gt;</a:t>
            </a:r>
            <a:endParaRPr lang="en-US" sz="800" dirty="0">
              <a:solidFill>
                <a:srgbClr val="2F2B20"/>
              </a:solidFill>
              <a:latin typeface="Consolas"/>
              <a:cs typeface="Arial"/>
            </a:endParaRPr>
          </a:p>
          <a:p>
            <a:pPr marL="514350" lvl="2">
              <a:spcBef>
                <a:spcPts val="328"/>
              </a:spcBef>
              <a:buClr>
                <a:srgbClr val="A9A57C"/>
              </a:buClr>
              <a:tabLst>
                <a:tab pos="121663" algn="l"/>
              </a:tabLst>
            </a:pPr>
            <a:endParaRPr lang="en-US" sz="1050" dirty="0">
              <a:solidFill>
                <a:srgbClr val="2F2B20"/>
              </a:solidFill>
              <a:latin typeface="Arial"/>
              <a:cs typeface="Arial"/>
            </a:endParaRPr>
          </a:p>
          <a:p>
            <a:pPr marL="685800" lvl="2" indent="-171450">
              <a:spcBef>
                <a:spcPts val="328"/>
              </a:spcBef>
              <a:buClr>
                <a:srgbClr val="A9A57C"/>
              </a:buClr>
              <a:buFont typeface="Arial"/>
              <a:buChar char="•"/>
              <a:tabLst>
                <a:tab pos="121663" algn="l"/>
              </a:tabLst>
            </a:pPr>
            <a:endParaRPr lang="en-US" sz="1050" dirty="0">
              <a:solidFill>
                <a:srgbClr val="2F2B20"/>
              </a:solidFill>
              <a:latin typeface="Arial"/>
              <a:cs typeface="Arial"/>
            </a:endParaRPr>
          </a:p>
        </p:txBody>
      </p:sp>
      <p:pic>
        <p:nvPicPr>
          <p:cNvPr id="10" name="Shape 87">
            <a:extLst>
              <a:ext uri="{FF2B5EF4-FFF2-40B4-BE49-F238E27FC236}">
                <a16:creationId xmlns:a16="http://schemas.microsoft.com/office/drawing/2014/main" id="{B033C884-487A-A848-AF93-BBD64A14D52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80C2BF01-3239-7042-B09B-B9E27217450D}"/>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DAF39618-FE72-45E3-83D3-2D93F6B2B7B3}"/>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887103038"/>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25</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Demo 2 (Cont.): Mounting</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081045"/>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Returning to our demo, can we give our container access to our test files?</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Let's use a bind mount!</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In the directory where our </a:t>
            </a:r>
            <a:r>
              <a:rPr lang="en-US" sz="1050" dirty="0" err="1">
                <a:solidFill>
                  <a:srgbClr val="2F2B20"/>
                </a:solidFill>
                <a:latin typeface="Arial"/>
                <a:cs typeface="Arial"/>
              </a:rPr>
              <a:t>Dockerfile</a:t>
            </a:r>
            <a:r>
              <a:rPr lang="en-US" sz="1050" dirty="0">
                <a:solidFill>
                  <a:srgbClr val="2F2B20"/>
                </a:solidFill>
                <a:latin typeface="Arial"/>
                <a:cs typeface="Arial"/>
              </a:rPr>
              <a:t> lives... use this command (all on one line):</a:t>
            </a:r>
          </a:p>
          <a:p>
            <a:pPr marL="407035" lvl="1">
              <a:spcBef>
                <a:spcPts val="328"/>
              </a:spcBef>
              <a:buClr>
                <a:srgbClr val="A9A57C"/>
              </a:buClr>
              <a:tabLst>
                <a:tab pos="121663" algn="l"/>
              </a:tabLst>
            </a:pPr>
            <a:r>
              <a:rPr lang="en-US" sz="900" dirty="0">
                <a:solidFill>
                  <a:srgbClr val="0070C0"/>
                </a:solidFill>
                <a:latin typeface="Consolas"/>
                <a:cs typeface="Arial"/>
              </a:rPr>
              <a:t>docker run –it --mount </a:t>
            </a:r>
          </a:p>
          <a:p>
            <a:pPr marL="407035" lvl="1">
              <a:spcBef>
                <a:spcPts val="328"/>
              </a:spcBef>
              <a:buClr>
                <a:srgbClr val="A9A57C"/>
              </a:buClr>
              <a:tabLst>
                <a:tab pos="121663" algn="l"/>
              </a:tabLst>
            </a:pPr>
            <a:r>
              <a:rPr lang="en-US" sz="900" dirty="0">
                <a:solidFill>
                  <a:srgbClr val="0070C0"/>
                </a:solidFill>
                <a:latin typeface="Consolas"/>
                <a:cs typeface="Arial"/>
              </a:rPr>
              <a:t>type=</a:t>
            </a:r>
            <a:r>
              <a:rPr lang="en-US" sz="900" dirty="0" err="1">
                <a:solidFill>
                  <a:srgbClr val="0070C0"/>
                </a:solidFill>
                <a:latin typeface="Consolas"/>
                <a:cs typeface="Arial"/>
              </a:rPr>
              <a:t>bind,source</a:t>
            </a:r>
            <a:r>
              <a:rPr lang="en-US" sz="900" dirty="0">
                <a:solidFill>
                  <a:srgbClr val="0070C0"/>
                </a:solidFill>
                <a:latin typeface="Consolas"/>
                <a:cs typeface="Arial"/>
              </a:rPr>
              <a:t>=$(</a:t>
            </a:r>
            <a:r>
              <a:rPr lang="en-US" sz="900" dirty="0" err="1">
                <a:solidFill>
                  <a:srgbClr val="0070C0"/>
                </a:solidFill>
                <a:latin typeface="Consolas"/>
                <a:cs typeface="Arial"/>
              </a:rPr>
              <a:t>pwd</a:t>
            </a:r>
            <a:r>
              <a:rPr lang="en-US" sz="900" dirty="0">
                <a:solidFill>
                  <a:srgbClr val="0070C0"/>
                </a:solidFill>
                <a:latin typeface="Consolas"/>
                <a:cs typeface="Arial"/>
              </a:rPr>
              <a:t>)/</a:t>
            </a:r>
            <a:r>
              <a:rPr lang="en-US" sz="900" dirty="0" err="1">
                <a:solidFill>
                  <a:srgbClr val="0070C0"/>
                </a:solidFill>
                <a:latin typeface="Consolas"/>
                <a:cs typeface="Arial"/>
              </a:rPr>
              <a:t>source,target</a:t>
            </a:r>
            <a:r>
              <a:rPr lang="en-US" sz="900" dirty="0">
                <a:solidFill>
                  <a:srgbClr val="0070C0"/>
                </a:solidFill>
                <a:latin typeface="Consolas"/>
                <a:cs typeface="Arial"/>
              </a:rPr>
              <a:t>=/target happy-</a:t>
            </a:r>
            <a:r>
              <a:rPr lang="en-US" sz="900" dirty="0" err="1">
                <a:solidFill>
                  <a:srgbClr val="0070C0"/>
                </a:solidFill>
                <a:latin typeface="Consolas"/>
                <a:cs typeface="Arial"/>
              </a:rPr>
              <a:t>gcc</a:t>
            </a:r>
            <a:endParaRPr lang="en-US" sz="900" dirty="0" err="1"/>
          </a:p>
          <a:p>
            <a:pPr marL="173990" indent="-171450">
              <a:spcBef>
                <a:spcPts val="328"/>
              </a:spcBef>
              <a:buClr>
                <a:srgbClr val="A9A57C"/>
              </a:buClr>
              <a:buFont typeface="Arial"/>
              <a:buChar char="•"/>
              <a:tabLst>
                <a:tab pos="121663" algn="l"/>
              </a:tabLst>
            </a:pPr>
            <a:r>
              <a:rPr lang="en-US" sz="1050" dirty="0">
                <a:latin typeface="Arial"/>
                <a:cs typeface="Arial"/>
              </a:rPr>
              <a:t>We can </a:t>
            </a:r>
            <a:r>
              <a:rPr lang="en-US" sz="1050" dirty="0">
                <a:solidFill>
                  <a:srgbClr val="0070C0"/>
                </a:solidFill>
                <a:latin typeface="Consolas"/>
                <a:cs typeface="Arial"/>
              </a:rPr>
              <a:t>cd /target</a:t>
            </a:r>
            <a:r>
              <a:rPr lang="en-US" sz="1050" dirty="0">
                <a:latin typeface="Arial"/>
                <a:cs typeface="Arial"/>
              </a:rPr>
              <a:t> and run our test files!</a:t>
            </a:r>
          </a:p>
          <a:p>
            <a:pPr marL="173990" indent="-171450">
              <a:spcBef>
                <a:spcPts val="328"/>
              </a:spcBef>
              <a:buClr>
                <a:srgbClr val="A9A57C"/>
              </a:buClr>
              <a:buFont typeface="Arial"/>
              <a:buChar char="•"/>
              <a:tabLst>
                <a:tab pos="121663" algn="l"/>
              </a:tabLst>
            </a:pPr>
            <a:r>
              <a:rPr lang="en-US" sz="1050" dirty="0">
                <a:latin typeface="Arial"/>
                <a:cs typeface="Arial"/>
              </a:rPr>
              <a:t>Command:</a:t>
            </a:r>
          </a:p>
          <a:p>
            <a:pPr marL="231775" lvl="1">
              <a:spcBef>
                <a:spcPts val="328"/>
              </a:spcBef>
              <a:buClr>
                <a:srgbClr val="A9A57C"/>
              </a:buClr>
              <a:tabLst>
                <a:tab pos="121663" algn="l"/>
              </a:tabLst>
            </a:pPr>
            <a:r>
              <a:rPr lang="en-US" sz="1050" dirty="0" err="1">
                <a:solidFill>
                  <a:srgbClr val="0070C0"/>
                </a:solidFill>
                <a:latin typeface="Consolas"/>
                <a:cs typeface="Arial"/>
              </a:rPr>
              <a:t>gcc</a:t>
            </a:r>
            <a:r>
              <a:rPr lang="en-US" sz="1050" dirty="0">
                <a:solidFill>
                  <a:srgbClr val="0070C0"/>
                </a:solidFill>
                <a:latin typeface="Consolas"/>
                <a:cs typeface="Arial"/>
              </a:rPr>
              <a:t> </a:t>
            </a:r>
            <a:r>
              <a:rPr lang="en-US" sz="1050" dirty="0" err="1">
                <a:solidFill>
                  <a:srgbClr val="0070C0"/>
                </a:solidFill>
                <a:latin typeface="Consolas"/>
                <a:cs typeface="Arial"/>
              </a:rPr>
              <a:t>hello.c</a:t>
            </a:r>
            <a:r>
              <a:rPr lang="en-US" sz="1050" dirty="0">
                <a:solidFill>
                  <a:srgbClr val="0070C0"/>
                </a:solidFill>
                <a:latin typeface="Consolas"/>
                <a:cs typeface="Arial"/>
              </a:rPr>
              <a:t> -o hello.exe</a:t>
            </a:r>
          </a:p>
          <a:p>
            <a:pPr marL="231775" lvl="1">
              <a:spcBef>
                <a:spcPts val="328"/>
              </a:spcBef>
              <a:buClr>
                <a:srgbClr val="A9A57C"/>
              </a:buClr>
              <a:tabLst>
                <a:tab pos="121663" algn="l"/>
              </a:tabLst>
            </a:pPr>
            <a:r>
              <a:rPr lang="en-US" sz="1050" dirty="0">
                <a:solidFill>
                  <a:srgbClr val="0070C0"/>
                </a:solidFill>
                <a:latin typeface="Consolas"/>
                <a:cs typeface="Arial"/>
              </a:rPr>
              <a:t>./hello.exe</a:t>
            </a:r>
          </a:p>
        </p:txBody>
      </p:sp>
      <p:pic>
        <p:nvPicPr>
          <p:cNvPr id="10" name="Shape 87">
            <a:extLst>
              <a:ext uri="{FF2B5EF4-FFF2-40B4-BE49-F238E27FC236}">
                <a16:creationId xmlns:a16="http://schemas.microsoft.com/office/drawing/2014/main" id="{46420D30-5EBB-F04F-9219-F65F22D3842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3FB6E7A1-579D-CD4E-9A4C-B61D07099241}"/>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D92C6C70-13AA-43A2-B9D9-0AF307990E5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525277439"/>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26</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Demo 3: NCL container</a:t>
            </a:r>
            <a:endParaRPr lang="en-US"/>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727102"/>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For this next example we will building a Docker image that will run the NCAR Command Language (NCL).</a:t>
            </a:r>
          </a:p>
          <a:p>
            <a:pPr marL="177800" indent="-171450">
              <a:spcBef>
                <a:spcPts val="328"/>
              </a:spcBef>
              <a:buClr>
                <a:srgbClr val="A9A57C"/>
              </a:buClr>
              <a:buFont typeface="Arial"/>
              <a:buChar char="•"/>
              <a:tabLst>
                <a:tab pos="121663" algn="l"/>
              </a:tabLst>
            </a:pPr>
            <a:r>
              <a:rPr lang="en-US" sz="1050" dirty="0" err="1">
                <a:solidFill>
                  <a:srgbClr val="2F2B20"/>
                </a:solidFill>
                <a:latin typeface="Arial"/>
                <a:cs typeface="Arial"/>
              </a:rPr>
              <a:t>Dockerfile</a:t>
            </a:r>
            <a:r>
              <a:rPr lang="en-US" sz="1050" dirty="0">
                <a:solidFill>
                  <a:srgbClr val="2F2B20"/>
                </a:solidFill>
                <a:latin typeface="Arial"/>
                <a:cs typeface="Arial"/>
              </a:rPr>
              <a:t> provided</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Same process as before:</a:t>
            </a: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Navigate to the </a:t>
            </a:r>
            <a:r>
              <a:rPr lang="en-US" sz="1050" dirty="0" err="1">
                <a:solidFill>
                  <a:srgbClr val="2F2B20"/>
                </a:solidFill>
                <a:latin typeface="Arial"/>
                <a:cs typeface="Arial"/>
              </a:rPr>
              <a:t>Dockerfile</a:t>
            </a:r>
            <a:r>
              <a:rPr lang="en-US" sz="1050" dirty="0">
                <a:solidFill>
                  <a:srgbClr val="2F2B20"/>
                </a:solidFill>
                <a:latin typeface="Arial"/>
                <a:cs typeface="Arial"/>
              </a:rPr>
              <a:t> found at:</a:t>
            </a:r>
          </a:p>
          <a:p>
            <a:pPr marL="713105" lvl="2">
              <a:buClr>
                <a:srgbClr val="A9A57C"/>
              </a:buClr>
              <a:tabLst>
                <a:tab pos="121663" algn="l"/>
              </a:tabLst>
            </a:pPr>
            <a:r>
              <a:rPr lang="en-US" sz="1050" dirty="0">
                <a:solidFill>
                  <a:srgbClr val="0070C0"/>
                </a:solidFill>
                <a:latin typeface="Arial"/>
                <a:cs typeface="Arial"/>
              </a:rPr>
              <a:t>~/Container_Tutorial_Fall_2019/</a:t>
            </a:r>
            <a:r>
              <a:rPr lang="en-US" sz="1050" dirty="0" err="1">
                <a:solidFill>
                  <a:srgbClr val="0070C0"/>
                </a:solidFill>
                <a:latin typeface="Arial"/>
                <a:cs typeface="Arial"/>
              </a:rPr>
              <a:t>dockerdemo</a:t>
            </a:r>
            <a:r>
              <a:rPr lang="en-US" sz="1050" dirty="0">
                <a:solidFill>
                  <a:srgbClr val="0070C0"/>
                </a:solidFill>
                <a:latin typeface="Arial"/>
                <a:cs typeface="Arial"/>
              </a:rPr>
              <a:t>/</a:t>
            </a:r>
            <a:r>
              <a:rPr lang="en-US" sz="1050" dirty="0" err="1">
                <a:solidFill>
                  <a:srgbClr val="0070C0"/>
                </a:solidFill>
                <a:latin typeface="Arial"/>
                <a:cs typeface="Arial"/>
              </a:rPr>
              <a:t>ncl</a:t>
            </a:r>
            <a:endParaRPr lang="en-US" dirty="0">
              <a:cs typeface="Calibri"/>
            </a:endParaRP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Build your docker file as an image titled "bright-</a:t>
            </a:r>
            <a:r>
              <a:rPr lang="en-US" sz="1050" dirty="0" err="1">
                <a:solidFill>
                  <a:srgbClr val="2F2B20"/>
                </a:solidFill>
                <a:latin typeface="Arial"/>
                <a:cs typeface="Arial"/>
              </a:rPr>
              <a:t>ncl</a:t>
            </a:r>
            <a:r>
              <a:rPr lang="en-US" sz="1050" dirty="0">
                <a:solidFill>
                  <a:srgbClr val="2F2B20"/>
                </a:solidFill>
                <a:latin typeface="Arial"/>
                <a:cs typeface="Arial"/>
              </a:rPr>
              <a:t>"</a:t>
            </a:r>
          </a:p>
          <a:p>
            <a:pPr marL="514350" lvl="1" indent="-228600">
              <a:spcBef>
                <a:spcPts val="328"/>
              </a:spcBef>
              <a:buClr>
                <a:srgbClr val="A9A57C"/>
              </a:buClr>
              <a:buAutoNum type="arabicPeriod"/>
              <a:tabLst>
                <a:tab pos="121663" algn="l"/>
              </a:tabLst>
            </a:pPr>
            <a:r>
              <a:rPr lang="en-US" sz="1050" dirty="0">
                <a:solidFill>
                  <a:srgbClr val="2F2B20"/>
                </a:solidFill>
                <a:latin typeface="Arial"/>
                <a:cs typeface="Arial"/>
              </a:rPr>
              <a:t>Run your docker image as a container</a:t>
            </a:r>
          </a:p>
          <a:p>
            <a:pPr marL="173990" indent="-173990">
              <a:spcBef>
                <a:spcPts val="328"/>
              </a:spcBef>
              <a:buClr>
                <a:srgbClr val="A9A57C"/>
              </a:buClr>
              <a:buFont typeface="Arial"/>
              <a:buChar char="•"/>
              <a:tabLst>
                <a:tab pos="121663" algn="l"/>
              </a:tabLst>
            </a:pPr>
            <a:r>
              <a:rPr lang="en-US" sz="1050" dirty="0">
                <a:solidFill>
                  <a:srgbClr val="2F2B20"/>
                </a:solidFill>
                <a:latin typeface="Arial"/>
                <a:cs typeface="Arial"/>
              </a:rPr>
              <a:t>Can we test a sample script?</a:t>
            </a:r>
          </a:p>
        </p:txBody>
      </p:sp>
      <p:pic>
        <p:nvPicPr>
          <p:cNvPr id="10" name="Shape 87">
            <a:extLst>
              <a:ext uri="{FF2B5EF4-FFF2-40B4-BE49-F238E27FC236}">
                <a16:creationId xmlns:a16="http://schemas.microsoft.com/office/drawing/2014/main" id="{E66C1BE4-72B3-3F4C-AAB6-257A500EB6C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0B8245A-6BAA-6F4F-AF9B-CC5D31CD37D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4" name="Date Placeholder 5">
            <a:extLst>
              <a:ext uri="{FF2B5EF4-FFF2-40B4-BE49-F238E27FC236}">
                <a16:creationId xmlns:a16="http://schemas.microsoft.com/office/drawing/2014/main" id="{71EA84CE-ED5E-41FA-AD1D-2CDAED4CFC2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861700639"/>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27</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Dockerhub</a:t>
            </a:r>
            <a:endParaRPr lang="en-US" dirty="0">
              <a:ea typeface="Tahoma"/>
            </a:endParaRPr>
          </a:p>
        </p:txBody>
      </p:sp>
      <p:sp>
        <p:nvSpPr>
          <p:cNvPr id="9" name="object 3">
            <a:extLst>
              <a:ext uri="{FF2B5EF4-FFF2-40B4-BE49-F238E27FC236}">
                <a16:creationId xmlns:a16="http://schemas.microsoft.com/office/drawing/2014/main" id="{105E155B-9C4C-6547-8081-B24F1B2F89E4}"/>
              </a:ext>
            </a:extLst>
          </p:cNvPr>
          <p:cNvSpPr txBox="1"/>
          <p:nvPr/>
        </p:nvSpPr>
        <p:spPr>
          <a:xfrm>
            <a:off x="248391" y="751366"/>
            <a:ext cx="4191000" cy="1365465"/>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The place where containers live!</a:t>
            </a:r>
          </a:p>
          <a:p>
            <a:pPr marL="177800" indent="-171450">
              <a:spcBef>
                <a:spcPts val="328"/>
              </a:spcBef>
              <a:buClr>
                <a:srgbClr val="A9A57C"/>
              </a:buClr>
              <a:buFont typeface="Arial"/>
              <a:buChar char="•"/>
              <a:tabLst>
                <a:tab pos="121663" algn="l"/>
              </a:tabLst>
            </a:pPr>
            <a:r>
              <a:rPr lang="en-US" sz="1050" dirty="0" err="1">
                <a:solidFill>
                  <a:srgbClr val="2F2B20"/>
                </a:solidFill>
                <a:latin typeface="Arial"/>
                <a:cs typeface="Arial"/>
              </a:rPr>
              <a:t>Dockerhub</a:t>
            </a:r>
            <a:r>
              <a:rPr lang="en-US" sz="1050" dirty="0">
                <a:solidFill>
                  <a:srgbClr val="2F2B20"/>
                </a:solidFill>
                <a:latin typeface="Arial"/>
                <a:cs typeface="Arial"/>
              </a:rPr>
              <a:t> is a Docker hosted library of public and private Docker images.</a:t>
            </a:r>
          </a:p>
          <a:p>
            <a:pPr marL="635000" lvl="1" indent="-171450">
              <a:spcBef>
                <a:spcPts val="328"/>
              </a:spcBef>
              <a:buClr>
                <a:srgbClr val="A9A57C"/>
              </a:buClr>
              <a:buFont typeface="Arial"/>
              <a:buChar char="•"/>
              <a:tabLst>
                <a:tab pos="121663" algn="l"/>
              </a:tabLst>
            </a:pPr>
            <a:r>
              <a:rPr lang="en-US" sz="1050" dirty="0">
                <a:solidFill>
                  <a:srgbClr val="2F2B20"/>
                </a:solidFill>
                <a:latin typeface="Arial"/>
                <a:cs typeface="Arial"/>
              </a:rPr>
              <a:t>Free and unlimited public images</a:t>
            </a:r>
          </a:p>
          <a:p>
            <a:pPr marL="635000" lvl="1" indent="-171450">
              <a:spcBef>
                <a:spcPts val="328"/>
              </a:spcBef>
              <a:buClr>
                <a:srgbClr val="A9A57C"/>
              </a:buClr>
              <a:buFont typeface="Arial"/>
              <a:buChar char="•"/>
              <a:tabLst>
                <a:tab pos="121663" algn="l"/>
              </a:tabLst>
            </a:pPr>
            <a:r>
              <a:rPr lang="en-US" sz="1050" dirty="0">
                <a:solidFill>
                  <a:srgbClr val="2F2B20"/>
                </a:solidFill>
                <a:latin typeface="Arial"/>
                <a:cs typeface="Arial"/>
              </a:rPr>
              <a:t>1 free private repository</a:t>
            </a:r>
          </a:p>
          <a:p>
            <a:pPr indent="-171450">
              <a:spcBef>
                <a:spcPts val="328"/>
              </a:spcBef>
              <a:buClr>
                <a:srgbClr val="A9A57C"/>
              </a:buClr>
              <a:buFont typeface="Arial"/>
              <a:buChar char="•"/>
              <a:tabLst>
                <a:tab pos="121663" algn="l"/>
              </a:tabLst>
            </a:pPr>
            <a:r>
              <a:rPr lang="en-US" sz="1050" dirty="0">
                <a:solidFill>
                  <a:srgbClr val="2F2B20"/>
                </a:solidFill>
                <a:latin typeface="Arial"/>
                <a:cs typeface="Arial"/>
              </a:rPr>
              <a:t>Great for hosting images for fellow researchers</a:t>
            </a:r>
          </a:p>
          <a:p>
            <a:pPr indent="-171450">
              <a:spcBef>
                <a:spcPts val="328"/>
              </a:spcBef>
              <a:buClr>
                <a:srgbClr val="A9A57C"/>
              </a:buClr>
              <a:buFont typeface="Arial"/>
              <a:buChar char="•"/>
              <a:tabLst>
                <a:tab pos="121663" algn="l"/>
              </a:tabLst>
            </a:pPr>
            <a:r>
              <a:rPr lang="en-US" sz="1050" dirty="0">
                <a:solidFill>
                  <a:srgbClr val="2F2B20"/>
                </a:solidFill>
                <a:latin typeface="Arial"/>
                <a:cs typeface="Arial"/>
              </a:rPr>
              <a:t>Commands similar to git</a:t>
            </a:r>
          </a:p>
        </p:txBody>
      </p:sp>
      <p:pic>
        <p:nvPicPr>
          <p:cNvPr id="10" name="Shape 87">
            <a:extLst>
              <a:ext uri="{FF2B5EF4-FFF2-40B4-BE49-F238E27FC236}">
                <a16:creationId xmlns:a16="http://schemas.microsoft.com/office/drawing/2014/main" id="{E66C1BE4-72B3-3F4C-AAB6-257A500EB6C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0B8245A-6BAA-6F4F-AF9B-CC5D31CD37D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0B3D149D-F74A-49C4-9A24-A2844E404C8F}"/>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136555191"/>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28</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Dockerhub Commands</a:t>
            </a:r>
            <a:endParaRPr lang="en-US" dirty="0">
              <a:ea typeface="Tahoma"/>
            </a:endParaRP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525814"/>
            <a:ext cx="4191000" cy="2404211"/>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Download and upload docker images with ease.</a:t>
            </a:r>
            <a:endParaRPr lang="en-US" dirty="0"/>
          </a:p>
          <a:p>
            <a:pPr lvl="1" indent="-171450">
              <a:spcBef>
                <a:spcPts val="328"/>
              </a:spcBef>
              <a:buClr>
                <a:srgbClr val="A9A57C"/>
              </a:buClr>
              <a:buFont typeface="Arial"/>
              <a:buChar char="•"/>
              <a:tabLst>
                <a:tab pos="121663" algn="l"/>
              </a:tabLst>
            </a:pPr>
            <a:r>
              <a:rPr lang="en-US" sz="1050" dirty="0">
                <a:solidFill>
                  <a:srgbClr val="0070C0"/>
                </a:solidFill>
                <a:latin typeface="Arial"/>
                <a:cs typeface="Arial"/>
              </a:rPr>
              <a:t>docker run </a:t>
            </a:r>
            <a:r>
              <a:rPr lang="en-US" sz="1050" dirty="0">
                <a:solidFill>
                  <a:srgbClr val="FF0000"/>
                </a:solidFill>
                <a:latin typeface="Arial"/>
                <a:cs typeface="Arial"/>
              </a:rPr>
              <a:t>&lt;image&gt;</a:t>
            </a:r>
          </a:p>
          <a:p>
            <a:pPr lvl="1" indent="-171450">
              <a:spcBef>
                <a:spcPts val="328"/>
              </a:spcBef>
              <a:buClr>
                <a:srgbClr val="A9A57C"/>
              </a:buClr>
              <a:buFont typeface="Arial"/>
              <a:buChar char="•"/>
              <a:tabLst>
                <a:tab pos="121663" algn="l"/>
              </a:tabLst>
            </a:pPr>
            <a:r>
              <a:rPr lang="en-US" sz="1050" dirty="0">
                <a:solidFill>
                  <a:srgbClr val="0070C0"/>
                </a:solidFill>
                <a:latin typeface="Arial"/>
                <a:cs typeface="Arial"/>
              </a:rPr>
              <a:t>docker pull </a:t>
            </a:r>
            <a:r>
              <a:rPr lang="en-US" sz="1050" dirty="0">
                <a:solidFill>
                  <a:srgbClr val="FF0000"/>
                </a:solidFill>
                <a:latin typeface="Arial"/>
                <a:cs typeface="Arial"/>
              </a:rPr>
              <a:t>&lt;image&gt;</a:t>
            </a:r>
          </a:p>
          <a:p>
            <a:pPr marL="177800" indent="-171450">
              <a:spcBef>
                <a:spcPts val="328"/>
              </a:spcBef>
              <a:buClr>
                <a:srgbClr val="A9A57C"/>
              </a:buClr>
              <a:buFont typeface="Arial"/>
              <a:buChar char="•"/>
              <a:tabLst>
                <a:tab pos="121663" algn="l"/>
              </a:tabLst>
            </a:pPr>
            <a:r>
              <a:rPr lang="en-US" sz="1050" dirty="0">
                <a:solidFill>
                  <a:srgbClr val="2F2B20"/>
                </a:solidFill>
                <a:latin typeface="Arial"/>
                <a:cs typeface="Arial"/>
              </a:rPr>
              <a:t>Uploading a little more complicated...</a:t>
            </a:r>
          </a:p>
          <a:p>
            <a:pPr lvl="1" indent="-171450">
              <a:spcBef>
                <a:spcPts val="328"/>
              </a:spcBef>
              <a:buClr>
                <a:srgbClr val="A9A57C"/>
              </a:buClr>
              <a:buFont typeface="Arial"/>
              <a:buChar char="•"/>
              <a:tabLst>
                <a:tab pos="121663" algn="l"/>
              </a:tabLst>
            </a:pPr>
            <a:r>
              <a:rPr lang="en-US" sz="1050" dirty="0">
                <a:solidFill>
                  <a:srgbClr val="2F2B20"/>
                </a:solidFill>
                <a:latin typeface="Arial"/>
                <a:cs typeface="Arial"/>
              </a:rPr>
              <a:t>Sign in with: </a:t>
            </a:r>
          </a:p>
          <a:p>
            <a:pPr marL="285750" lvl="1">
              <a:spcBef>
                <a:spcPts val="328"/>
              </a:spcBef>
              <a:buClr>
                <a:srgbClr val="A9A57C"/>
              </a:buClr>
              <a:tabLst>
                <a:tab pos="121663" algn="l"/>
              </a:tabLst>
            </a:pPr>
            <a:r>
              <a:rPr lang="en-US" sz="1050" dirty="0">
                <a:solidFill>
                  <a:srgbClr val="0070C0"/>
                </a:solidFill>
                <a:latin typeface="Arial"/>
                <a:cs typeface="Arial"/>
              </a:rPr>
              <a:t>    docker login</a:t>
            </a:r>
            <a:endParaRPr lang="en-US" dirty="0">
              <a:solidFill>
                <a:srgbClr val="0070C0"/>
              </a:solidFill>
              <a:cs typeface="Calibri"/>
            </a:endParaRPr>
          </a:p>
          <a:p>
            <a:pPr lvl="1" indent="-171450">
              <a:spcBef>
                <a:spcPts val="328"/>
              </a:spcBef>
              <a:buClr>
                <a:srgbClr val="A9A57C"/>
              </a:buClr>
              <a:buFont typeface="Arial"/>
              <a:buChar char="•"/>
              <a:tabLst>
                <a:tab pos="121663" algn="l"/>
              </a:tabLst>
            </a:pPr>
            <a:r>
              <a:rPr lang="en-US" sz="1050" dirty="0">
                <a:solidFill>
                  <a:srgbClr val="2F2B20"/>
                </a:solidFill>
                <a:latin typeface="Arial"/>
                <a:cs typeface="Arial"/>
              </a:rPr>
              <a:t>List docker images with: </a:t>
            </a:r>
          </a:p>
          <a:p>
            <a:pPr marL="285750" lvl="1">
              <a:spcBef>
                <a:spcPts val="328"/>
              </a:spcBef>
              <a:buClr>
                <a:srgbClr val="A9A57C"/>
              </a:buClr>
              <a:tabLst>
                <a:tab pos="121663" algn="l"/>
              </a:tabLst>
            </a:pPr>
            <a:r>
              <a:rPr lang="en-US" sz="1050" dirty="0">
                <a:solidFill>
                  <a:srgbClr val="2F2B20"/>
                </a:solidFill>
                <a:latin typeface="Arial"/>
                <a:cs typeface="Arial"/>
              </a:rPr>
              <a:t>   </a:t>
            </a:r>
            <a:r>
              <a:rPr lang="en-US" sz="1050" dirty="0">
                <a:solidFill>
                  <a:srgbClr val="0070C0"/>
                </a:solidFill>
                <a:latin typeface="Arial"/>
                <a:cs typeface="Arial"/>
              </a:rPr>
              <a:t> docker image ls</a:t>
            </a:r>
          </a:p>
          <a:p>
            <a:pPr lvl="1" indent="-171450">
              <a:spcBef>
                <a:spcPts val="328"/>
              </a:spcBef>
              <a:buClr>
                <a:srgbClr val="A9A57C"/>
              </a:buClr>
              <a:buFont typeface="Arial"/>
              <a:buChar char="•"/>
              <a:tabLst>
                <a:tab pos="121663" algn="l"/>
              </a:tabLst>
            </a:pPr>
            <a:r>
              <a:rPr lang="en-US" sz="1050" dirty="0">
                <a:solidFill>
                  <a:srgbClr val="2F2B20"/>
                </a:solidFill>
                <a:latin typeface="Arial"/>
                <a:cs typeface="Arial"/>
              </a:rPr>
              <a:t>Tag your image: </a:t>
            </a:r>
          </a:p>
          <a:p>
            <a:pPr marL="285750" lvl="1">
              <a:spcBef>
                <a:spcPts val="328"/>
              </a:spcBef>
              <a:buClr>
                <a:srgbClr val="A9A57C"/>
              </a:buClr>
              <a:tabLst>
                <a:tab pos="121663" algn="l"/>
              </a:tabLst>
            </a:pPr>
            <a:r>
              <a:rPr lang="en-US" sz="1050" dirty="0">
                <a:solidFill>
                  <a:srgbClr val="2F2B20"/>
                </a:solidFill>
                <a:latin typeface="Arial"/>
                <a:cs typeface="Arial"/>
              </a:rPr>
              <a:t>    </a:t>
            </a:r>
            <a:r>
              <a:rPr lang="en-US" sz="1050" dirty="0">
                <a:solidFill>
                  <a:srgbClr val="0070C0"/>
                </a:solidFill>
                <a:latin typeface="Arial"/>
                <a:cs typeface="Arial"/>
              </a:rPr>
              <a:t>docker tag </a:t>
            </a:r>
            <a:r>
              <a:rPr lang="en-US" sz="1050" dirty="0">
                <a:solidFill>
                  <a:srgbClr val="FF0000"/>
                </a:solidFill>
                <a:latin typeface="Arial"/>
                <a:cs typeface="Arial"/>
              </a:rPr>
              <a:t>&lt;image-id&gt; &lt;your-username&gt;</a:t>
            </a:r>
            <a:r>
              <a:rPr lang="en-US" sz="1050" dirty="0">
                <a:solidFill>
                  <a:srgbClr val="0070C0"/>
                </a:solidFill>
                <a:latin typeface="Arial"/>
                <a:cs typeface="Arial"/>
              </a:rPr>
              <a:t>/</a:t>
            </a:r>
            <a:r>
              <a:rPr lang="en-US" sz="1050" dirty="0">
                <a:solidFill>
                  <a:srgbClr val="FF0000"/>
                </a:solidFill>
                <a:latin typeface="Arial"/>
                <a:cs typeface="Arial"/>
              </a:rPr>
              <a:t>&lt;image-name&gt;</a:t>
            </a:r>
            <a:r>
              <a:rPr lang="en-US" sz="1050" dirty="0">
                <a:solidFill>
                  <a:srgbClr val="0070C0"/>
                </a:solidFill>
                <a:latin typeface="Arial"/>
                <a:cs typeface="Arial"/>
              </a:rPr>
              <a:t>:</a:t>
            </a:r>
            <a:r>
              <a:rPr lang="en-US" sz="1050" dirty="0">
                <a:solidFill>
                  <a:srgbClr val="FF0000"/>
                </a:solidFill>
                <a:latin typeface="Arial"/>
                <a:cs typeface="Arial"/>
              </a:rPr>
              <a:t>&lt;tag&gt;</a:t>
            </a:r>
            <a:endParaRPr lang="en-US">
              <a:solidFill>
                <a:srgbClr val="FF0000"/>
              </a:solidFill>
              <a:cs typeface="Calibri"/>
            </a:endParaRPr>
          </a:p>
          <a:p>
            <a:pPr lvl="1" indent="-171450">
              <a:spcBef>
                <a:spcPts val="328"/>
              </a:spcBef>
              <a:buClr>
                <a:srgbClr val="A9A57C"/>
              </a:buClr>
              <a:buFont typeface="Arial"/>
              <a:buChar char="•"/>
              <a:tabLst>
                <a:tab pos="121663" algn="l"/>
              </a:tabLst>
            </a:pPr>
            <a:r>
              <a:rPr lang="en-US" sz="1050" dirty="0">
                <a:solidFill>
                  <a:srgbClr val="2F2B20"/>
                </a:solidFill>
                <a:latin typeface="Arial"/>
                <a:cs typeface="Arial"/>
              </a:rPr>
              <a:t>Push!</a:t>
            </a:r>
          </a:p>
          <a:p>
            <a:pPr marL="285750" lvl="1">
              <a:spcBef>
                <a:spcPts val="328"/>
              </a:spcBef>
              <a:buClr>
                <a:srgbClr val="A9A57C"/>
              </a:buClr>
              <a:tabLst>
                <a:tab pos="121663" algn="l"/>
              </a:tabLst>
            </a:pPr>
            <a:r>
              <a:rPr lang="en-US" sz="1050" dirty="0">
                <a:solidFill>
                  <a:srgbClr val="2F2B20"/>
                </a:solidFill>
                <a:latin typeface="Arial"/>
                <a:cs typeface="Arial"/>
              </a:rPr>
              <a:t>    </a:t>
            </a:r>
            <a:r>
              <a:rPr lang="en-US" sz="1050" dirty="0">
                <a:solidFill>
                  <a:srgbClr val="0070C0"/>
                </a:solidFill>
                <a:latin typeface="Arial"/>
                <a:cs typeface="Arial"/>
              </a:rPr>
              <a:t>docker push </a:t>
            </a:r>
            <a:r>
              <a:rPr lang="en-US" sz="1050" dirty="0">
                <a:solidFill>
                  <a:srgbClr val="FF0000"/>
                </a:solidFill>
                <a:latin typeface="Arial"/>
                <a:cs typeface="Arial"/>
              </a:rPr>
              <a:t>&lt;your-username&gt;</a:t>
            </a:r>
            <a:r>
              <a:rPr lang="en-US" sz="1050" dirty="0">
                <a:solidFill>
                  <a:srgbClr val="0070C0"/>
                </a:solidFill>
                <a:latin typeface="Arial"/>
                <a:cs typeface="Arial"/>
              </a:rPr>
              <a:t>/</a:t>
            </a:r>
            <a:r>
              <a:rPr lang="en-US" sz="1050" dirty="0">
                <a:solidFill>
                  <a:srgbClr val="FF0000"/>
                </a:solidFill>
                <a:latin typeface="Arial"/>
                <a:cs typeface="Arial"/>
              </a:rPr>
              <a:t>&lt;image-name&gt;</a:t>
            </a:r>
          </a:p>
        </p:txBody>
      </p:sp>
      <p:pic>
        <p:nvPicPr>
          <p:cNvPr id="10" name="Shape 87">
            <a:extLst>
              <a:ext uri="{FF2B5EF4-FFF2-40B4-BE49-F238E27FC236}">
                <a16:creationId xmlns:a16="http://schemas.microsoft.com/office/drawing/2014/main" id="{E66C1BE4-72B3-3F4C-AAB6-257A500EB6C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0B8245A-6BAA-6F4F-AF9B-CC5D31CD37D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9FF4FBE5-7965-4D70-8914-15F2342AE86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941610697"/>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29</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932388" cy="377026"/>
          </a:xfrm>
        </p:spPr>
        <p:txBody>
          <a:bodyPr wrap="square" lIns="0" tIns="0" rIns="0" bIns="0" anchor="t">
            <a:spAutoFit/>
          </a:bodyPr>
          <a:lstStyle/>
          <a:p>
            <a:pPr algn="l"/>
            <a:r>
              <a:rPr lang="en-US">
                <a:ea typeface="Tahoma"/>
              </a:rPr>
              <a:t>Docker-Compose</a:t>
            </a:r>
            <a:endParaRPr lang="en-US" dirty="0">
              <a:ea typeface="Tahoma"/>
            </a:endParaRP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90460"/>
            <a:ext cx="4191000" cy="1603991"/>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Utility that can create and install docker images.</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Builds docker images based on a docker-compose.yml file.</a:t>
            </a:r>
            <a:endParaRPr lang="en-US" sz="1050" dirty="0">
              <a:solidFill>
                <a:srgbClr val="2F2B20"/>
              </a:solidFill>
              <a:latin typeface="Arial"/>
              <a:cs typeface="Arial"/>
            </a:endParaRPr>
          </a:p>
          <a:p>
            <a:pPr marL="635000" lvl="1" indent="-171450">
              <a:spcBef>
                <a:spcPts val="328"/>
              </a:spcBef>
              <a:buClr>
                <a:srgbClr val="A9A57C"/>
              </a:buClr>
              <a:buFont typeface="Arial"/>
              <a:buChar char="•"/>
              <a:tabLst>
                <a:tab pos="121663" algn="l"/>
              </a:tabLst>
            </a:pPr>
            <a:r>
              <a:rPr lang="en-US" sz="1050">
                <a:solidFill>
                  <a:srgbClr val="2F2B20"/>
                </a:solidFill>
                <a:latin typeface="Arial"/>
                <a:cs typeface="Arial"/>
              </a:rPr>
              <a:t>YAML: </a:t>
            </a:r>
            <a:r>
              <a:rPr lang="en-US" sz="1050" i="1">
                <a:solidFill>
                  <a:srgbClr val="000000"/>
                </a:solidFill>
                <a:latin typeface="Arial"/>
                <a:cs typeface="Arial"/>
              </a:rPr>
              <a:t>YAML Ain't Markup Language</a:t>
            </a:r>
            <a:endParaRPr lang="en-US" sz="1050" dirty="0">
              <a:solidFill>
                <a:srgbClr val="2F2B20"/>
              </a:solidFill>
              <a:latin typeface="Arial"/>
              <a:cs typeface="Arial"/>
            </a:endParaRPr>
          </a:p>
          <a:p>
            <a:pPr marL="635000" lvl="1" indent="-171450">
              <a:spcBef>
                <a:spcPts val="328"/>
              </a:spcBef>
              <a:buClr>
                <a:srgbClr val="A9A57C"/>
              </a:buClr>
              <a:buFont typeface="Arial"/>
              <a:buChar char="•"/>
              <a:tabLst>
                <a:tab pos="121663" algn="l"/>
              </a:tabLst>
            </a:pPr>
            <a:r>
              <a:rPr lang="en-US" sz="1050">
                <a:solidFill>
                  <a:srgbClr val="000000"/>
                </a:solidFill>
                <a:latin typeface="Arial"/>
                <a:cs typeface="Arial"/>
              </a:rPr>
              <a:t>Data serialization language</a:t>
            </a:r>
            <a:endParaRPr lang="en-US" sz="1050" i="1" dirty="0">
              <a:solidFill>
                <a:srgbClr val="000000"/>
              </a:solidFill>
              <a:latin typeface="Arial"/>
              <a:cs typeface="Arial"/>
            </a:endParaRPr>
          </a:p>
          <a:p>
            <a:pPr marL="635000" lvl="1" indent="-171450">
              <a:spcBef>
                <a:spcPts val="328"/>
              </a:spcBef>
              <a:buClr>
                <a:srgbClr val="A9A57C"/>
              </a:buClr>
              <a:buFont typeface="Arial"/>
              <a:buChar char="•"/>
              <a:tabLst>
                <a:tab pos="121663" algn="l"/>
              </a:tabLst>
            </a:pPr>
            <a:r>
              <a:rPr lang="en-US" sz="1050">
                <a:solidFill>
                  <a:srgbClr val="000000"/>
                </a:solidFill>
                <a:latin typeface="Arial"/>
                <a:cs typeface="Arial"/>
              </a:rPr>
              <a:t>Describes containers you wish to build with what features.</a:t>
            </a:r>
            <a:endParaRPr lang="en-US" sz="1050" dirty="0">
              <a:solidFill>
                <a:srgbClr val="000000"/>
              </a:solidFill>
              <a:latin typeface="Arial"/>
              <a:cs typeface="Arial"/>
            </a:endParaRP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Not a docker command!</a:t>
            </a:r>
            <a:endParaRPr lang="en-US">
              <a:cs typeface="Calibri"/>
            </a:endParaRPr>
          </a:p>
          <a:p>
            <a:pPr marL="177800" indent="-171450">
              <a:spcBef>
                <a:spcPts val="328"/>
              </a:spcBef>
              <a:buClr>
                <a:srgbClr val="A9A57C"/>
              </a:buClr>
              <a:buFont typeface="Arial"/>
              <a:buChar char="•"/>
              <a:tabLst>
                <a:tab pos="121663" algn="l"/>
              </a:tabLst>
            </a:pPr>
            <a:endParaRPr lang="en-US" sz="1050" dirty="0">
              <a:solidFill>
                <a:srgbClr val="2F2B20"/>
              </a:solidFill>
              <a:latin typeface="Arial"/>
              <a:cs typeface="Arial"/>
            </a:endParaRPr>
          </a:p>
          <a:p>
            <a:pPr marL="177800" indent="-171450">
              <a:spcBef>
                <a:spcPts val="328"/>
              </a:spcBef>
              <a:buClr>
                <a:srgbClr val="A9A57C"/>
              </a:buClr>
              <a:buFont typeface="Arial"/>
              <a:buChar char="•"/>
              <a:tabLst>
                <a:tab pos="121663" algn="l"/>
              </a:tabLst>
            </a:pPr>
            <a:endParaRPr lang="en-US" sz="1050" dirty="0">
              <a:solidFill>
                <a:srgbClr val="2F2B20"/>
              </a:solidFill>
              <a:latin typeface="Arial"/>
              <a:cs typeface="Arial"/>
            </a:endParaRPr>
          </a:p>
        </p:txBody>
      </p:sp>
      <p:pic>
        <p:nvPicPr>
          <p:cNvPr id="10" name="Shape 87">
            <a:extLst>
              <a:ext uri="{FF2B5EF4-FFF2-40B4-BE49-F238E27FC236}">
                <a16:creationId xmlns:a16="http://schemas.microsoft.com/office/drawing/2014/main" id="{E66C1BE4-72B3-3F4C-AAB6-257A500EB6C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0B8245A-6BAA-6F4F-AF9B-CC5D31CD37D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D780D77-9E3E-4CD4-9B3D-811B464D6E8F}"/>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474253880"/>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a:latin typeface="Tahoma" charset="0"/>
                <a:ea typeface="ＭＳ Ｐゴシック" charset="0"/>
                <a:cs typeface="ＭＳ Ｐゴシック" charset="0"/>
              </a:rPr>
              <a:t>Introduction to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err="1">
                <a:solidFill>
                  <a:schemeClr val="bg1">
                    <a:lumMod val="50000"/>
                  </a:schemeClr>
                </a:solidFill>
              </a:rPr>
              <a:t>Seacontainersales.com</a:t>
            </a:r>
            <a:endParaRPr lang="en-US" sz="600" i="1">
              <a:solidFill>
                <a:schemeClr val="bg1">
                  <a:lumMod val="50000"/>
                </a:schemeClr>
              </a:solidFill>
            </a:endParaRPr>
          </a:p>
        </p:txBody>
      </p:sp>
      <p:pic>
        <p:nvPicPr>
          <p:cNvPr id="10" name="Shape 87">
            <a:extLst>
              <a:ext uri="{FF2B5EF4-FFF2-40B4-BE49-F238E27FC236}">
                <a16:creationId xmlns:a16="http://schemas.microsoft.com/office/drawing/2014/main" id="{9C69BB82-214B-0140-A52F-5B8F267A62DD}"/>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01C652A-5F9C-314D-9804-35148C84B91D}"/>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7C2767DC-F6C2-40CD-AEC8-979B4A1A01D6}"/>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995679778"/>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30</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004088" cy="377026"/>
          </a:xfrm>
        </p:spPr>
        <p:txBody>
          <a:bodyPr wrap="square" lIns="0" tIns="0" rIns="0" bIns="0" anchor="t">
            <a:spAutoFit/>
          </a:bodyPr>
          <a:lstStyle/>
          <a:p>
            <a:pPr algn="l"/>
            <a:r>
              <a:rPr lang="en-US">
                <a:ea typeface="Tahoma"/>
              </a:rPr>
              <a:t>Docker-Compose Commands</a:t>
            </a:r>
            <a:endParaRPr lang="en-US" dirty="0">
              <a:ea typeface="Tahoma"/>
            </a:endParaRP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90460"/>
            <a:ext cx="4191000" cy="2004101"/>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Build all containers in YAML file:</a:t>
            </a:r>
            <a:endParaRPr lang="en-US" sz="1050" dirty="0">
              <a:solidFill>
                <a:srgbClr val="2F2B20"/>
              </a:solidFill>
              <a:latin typeface="Arial"/>
              <a:cs typeface="Arial"/>
            </a:endParaRPr>
          </a:p>
          <a:p>
            <a:pPr marL="6350">
              <a:spcBef>
                <a:spcPts val="328"/>
              </a:spcBef>
              <a:buClr>
                <a:srgbClr val="A9A57C"/>
              </a:buClr>
              <a:tabLst>
                <a:tab pos="121663" algn="l"/>
              </a:tabLst>
            </a:pPr>
            <a:r>
              <a:rPr lang="en-US" sz="1050" dirty="0">
                <a:solidFill>
                  <a:srgbClr val="2F2B20"/>
                </a:solidFill>
                <a:latin typeface="Arial"/>
                <a:cs typeface="Arial"/>
              </a:rPr>
              <a:t>     </a:t>
            </a:r>
            <a:r>
              <a:rPr lang="en-US" sz="1050">
                <a:solidFill>
                  <a:srgbClr val="0070C0"/>
                </a:solidFill>
                <a:latin typeface="Arial"/>
                <a:cs typeface="Arial"/>
              </a:rPr>
              <a:t>docker-compose build</a:t>
            </a:r>
            <a:endParaRPr lang="en-US" sz="1050" dirty="0">
              <a:solidFill>
                <a:srgbClr val="0070C0"/>
              </a:solidFill>
              <a:latin typeface="Arial"/>
              <a:cs typeface="Arial"/>
            </a:endParaRP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Build and run all containers in YAML file:</a:t>
            </a:r>
            <a:endParaRPr lang="en-US" sz="1050" dirty="0">
              <a:solidFill>
                <a:srgbClr val="2F2B20"/>
              </a:solidFill>
              <a:latin typeface="Arial"/>
              <a:cs typeface="Arial"/>
            </a:endParaRPr>
          </a:p>
          <a:p>
            <a:pPr marL="6350">
              <a:spcBef>
                <a:spcPts val="328"/>
              </a:spcBef>
              <a:buClr>
                <a:srgbClr val="A9A57C"/>
              </a:buClr>
              <a:tabLst>
                <a:tab pos="121663" algn="l"/>
              </a:tabLst>
            </a:pPr>
            <a:r>
              <a:rPr lang="en-US" sz="1050" dirty="0">
                <a:solidFill>
                  <a:srgbClr val="2F2B20"/>
                </a:solidFill>
                <a:latin typeface="Arial"/>
                <a:cs typeface="Arial"/>
              </a:rPr>
              <a:t>     </a:t>
            </a:r>
            <a:r>
              <a:rPr lang="en-US" sz="1050">
                <a:solidFill>
                  <a:srgbClr val="0070C0"/>
                </a:solidFill>
                <a:latin typeface="Arial"/>
                <a:cs typeface="Arial"/>
              </a:rPr>
              <a:t>docker-compose up  </a:t>
            </a:r>
            <a:r>
              <a:rPr lang="en-US" sz="1050" dirty="0">
                <a:solidFill>
                  <a:srgbClr val="2F2B20"/>
                </a:solidFill>
                <a:latin typeface="Arial"/>
                <a:cs typeface="Arial"/>
              </a:rPr>
              <a:t>   </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List all containers in YAML file:</a:t>
            </a:r>
            <a:endParaRPr lang="en-US" sz="1050" dirty="0">
              <a:solidFill>
                <a:srgbClr val="2F2B20"/>
              </a:solidFill>
              <a:latin typeface="Arial"/>
              <a:cs typeface="Arial"/>
            </a:endParaRPr>
          </a:p>
          <a:p>
            <a:pPr marL="6350">
              <a:spcBef>
                <a:spcPts val="328"/>
              </a:spcBef>
              <a:buClr>
                <a:srgbClr val="A9A57C"/>
              </a:buClr>
              <a:tabLst>
                <a:tab pos="121663" algn="l"/>
              </a:tabLst>
            </a:pPr>
            <a:r>
              <a:rPr lang="en-US" sz="1050" dirty="0">
                <a:solidFill>
                  <a:srgbClr val="2F2B20"/>
                </a:solidFill>
                <a:latin typeface="Arial"/>
                <a:cs typeface="Arial"/>
              </a:rPr>
              <a:t>    </a:t>
            </a:r>
            <a:r>
              <a:rPr lang="en-US" sz="1050">
                <a:solidFill>
                  <a:srgbClr val="0070C0"/>
                </a:solidFill>
                <a:latin typeface="Arial"/>
                <a:cs typeface="Arial"/>
              </a:rPr>
              <a:t> docker-compose images</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Run a one-off command from a container:</a:t>
            </a:r>
            <a:endParaRPr lang="en-US" sz="1050" dirty="0">
              <a:solidFill>
                <a:srgbClr val="2F2B20"/>
              </a:solidFill>
              <a:latin typeface="Arial"/>
              <a:cs typeface="Arial"/>
            </a:endParaRPr>
          </a:p>
          <a:p>
            <a:pPr marL="6350">
              <a:spcBef>
                <a:spcPts val="328"/>
              </a:spcBef>
              <a:buClr>
                <a:srgbClr val="A9A57C"/>
              </a:buClr>
              <a:tabLst>
                <a:tab pos="121663" algn="l"/>
              </a:tabLst>
            </a:pPr>
            <a:r>
              <a:rPr lang="en-US" sz="1050" dirty="0">
                <a:solidFill>
                  <a:srgbClr val="2F2B20"/>
                </a:solidFill>
                <a:latin typeface="Arial"/>
                <a:cs typeface="Arial"/>
              </a:rPr>
              <a:t>     </a:t>
            </a:r>
            <a:r>
              <a:rPr lang="en-US" sz="1050">
                <a:solidFill>
                  <a:srgbClr val="0070C0"/>
                </a:solidFill>
                <a:latin typeface="Arial"/>
                <a:cs typeface="Arial"/>
              </a:rPr>
              <a:t>docker-compose run</a:t>
            </a:r>
            <a:r>
              <a:rPr lang="en-US" sz="1050" dirty="0">
                <a:solidFill>
                  <a:srgbClr val="2F2B20"/>
                </a:solidFill>
                <a:latin typeface="Arial"/>
                <a:cs typeface="Arial"/>
              </a:rPr>
              <a:t> </a:t>
            </a:r>
            <a:r>
              <a:rPr lang="en-US" sz="1050" dirty="0">
                <a:solidFill>
                  <a:srgbClr val="FF0000"/>
                </a:solidFill>
                <a:latin typeface="Arial"/>
                <a:cs typeface="Arial"/>
              </a:rPr>
              <a:t>&lt;container-name&gt; &lt;command&gt;</a:t>
            </a:r>
          </a:p>
          <a:p>
            <a:pPr marL="177800" indent="-171450">
              <a:spcBef>
                <a:spcPts val="328"/>
              </a:spcBef>
              <a:buClr>
                <a:srgbClr val="A9A57C"/>
              </a:buClr>
              <a:buFont typeface="Arial"/>
              <a:buChar char="•"/>
              <a:tabLst>
                <a:tab pos="121663" algn="l"/>
              </a:tabLst>
            </a:pPr>
            <a:endParaRPr lang="en-US" sz="1050" dirty="0">
              <a:solidFill>
                <a:srgbClr val="2F2B20"/>
              </a:solidFill>
              <a:latin typeface="Arial"/>
              <a:cs typeface="Arial"/>
            </a:endParaRPr>
          </a:p>
          <a:p>
            <a:pPr marL="177800" indent="-171450">
              <a:spcBef>
                <a:spcPts val="328"/>
              </a:spcBef>
              <a:buClr>
                <a:srgbClr val="A9A57C"/>
              </a:buClr>
              <a:buFont typeface="Arial"/>
              <a:buChar char="•"/>
              <a:tabLst>
                <a:tab pos="121663" algn="l"/>
              </a:tabLst>
            </a:pPr>
            <a:endParaRPr lang="en-US" sz="1050" dirty="0">
              <a:solidFill>
                <a:srgbClr val="2F2B20"/>
              </a:solidFill>
              <a:latin typeface="Arial"/>
              <a:cs typeface="Arial"/>
            </a:endParaRPr>
          </a:p>
        </p:txBody>
      </p:sp>
      <p:pic>
        <p:nvPicPr>
          <p:cNvPr id="10" name="Shape 87">
            <a:extLst>
              <a:ext uri="{FF2B5EF4-FFF2-40B4-BE49-F238E27FC236}">
                <a16:creationId xmlns:a16="http://schemas.microsoft.com/office/drawing/2014/main" id="{E66C1BE4-72B3-3F4C-AAB6-257A500EB6C5}"/>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E0B8245A-6BAA-6F4F-AF9B-CC5D31CD37DA}"/>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4176D789-317D-4097-B58F-5941FFF6B27A}"/>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374588673"/>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fontScale="90000"/>
          </a:bodyPr>
          <a:lstStyle/>
          <a:p>
            <a:r>
              <a:rPr lang="en-US" dirty="0">
                <a:latin typeface="Tahoma" charset="0"/>
                <a:ea typeface="ＭＳ Ｐゴシック" charset="0"/>
                <a:cs typeface="ＭＳ Ｐゴシック" charset="0"/>
              </a:rPr>
              <a:t>Part 2: Containers for HPC with Singularity</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pic>
        <p:nvPicPr>
          <p:cNvPr id="11" name="Shape 87">
            <a:extLst>
              <a:ext uri="{FF2B5EF4-FFF2-40B4-BE49-F238E27FC236}">
                <a16:creationId xmlns:a16="http://schemas.microsoft.com/office/drawing/2014/main" id="{4C9C5054-CEED-9B42-B7DD-787814918DC2}"/>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2" name="Picture 11">
            <a:extLst>
              <a:ext uri="{FF2B5EF4-FFF2-40B4-BE49-F238E27FC236}">
                <a16:creationId xmlns:a16="http://schemas.microsoft.com/office/drawing/2014/main" id="{9630FA36-EB8E-E543-8770-41F0B1806F52}"/>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4" name="TextBox 3">
            <a:extLst>
              <a:ext uri="{FF2B5EF4-FFF2-40B4-BE49-F238E27FC236}">
                <a16:creationId xmlns:a16="http://schemas.microsoft.com/office/drawing/2014/main" id="{59DE478B-E263-554A-AD20-695E6951BD2A}"/>
              </a:ext>
            </a:extLst>
          </p:cNvPr>
          <p:cNvSpPr txBox="1"/>
          <p:nvPr/>
        </p:nvSpPr>
        <p:spPr>
          <a:xfrm>
            <a:off x="204787" y="2763439"/>
            <a:ext cx="3613490" cy="230832"/>
          </a:xfrm>
          <a:prstGeom prst="rect">
            <a:avLst/>
          </a:prstGeom>
          <a:noFill/>
        </p:spPr>
        <p:txBody>
          <a:bodyPr wrap="none" rtlCol="0">
            <a:spAutoFit/>
          </a:bodyPr>
          <a:lstStyle/>
          <a:p>
            <a:r>
              <a:rPr lang="en-US" sz="900" i="1" dirty="0">
                <a:hlinkClick r:id="rId5"/>
              </a:rPr>
              <a:t>https://github.com/ResearchComputing/Container_tutorial_Spring_2020</a:t>
            </a:r>
            <a:r>
              <a:rPr lang="en-US" sz="900" i="1" dirty="0"/>
              <a:t> </a:t>
            </a:r>
            <a:endParaRPr lang="en-US" sz="900" dirty="0"/>
          </a:p>
        </p:txBody>
      </p:sp>
    </p:spTree>
    <p:extLst>
      <p:ext uri="{BB962C8B-B14F-4D97-AF65-F5344CB8AC3E}">
        <p14:creationId xmlns:p14="http://schemas.microsoft.com/office/powerpoint/2010/main" val="3529199089"/>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2415847" cy="383492"/>
          </a:xfrm>
          <a:prstGeom prst="rect">
            <a:avLst/>
          </a:prstGeom>
        </p:spPr>
        <p:txBody>
          <a:bodyPr vert="horz" wrap="square" lIns="0" tIns="6403" rIns="0" bIns="0" rtlCol="0">
            <a:spAutoFit/>
          </a:bodyPr>
          <a:lstStyle/>
          <a:p>
            <a:pPr marL="6403">
              <a:spcBef>
                <a:spcPts val="50"/>
              </a:spcBef>
            </a:pPr>
            <a:r>
              <a:rPr lang="en-US" spc="-53" dirty="0"/>
              <a:t>Part 2 </a:t>
            </a:r>
            <a:r>
              <a:rPr spc="-53" dirty="0"/>
              <a:t>Outline</a:t>
            </a:r>
          </a:p>
        </p:txBody>
      </p:sp>
      <p:sp>
        <p:nvSpPr>
          <p:cNvPr id="3" name="object 3"/>
          <p:cNvSpPr txBox="1"/>
          <p:nvPr/>
        </p:nvSpPr>
        <p:spPr>
          <a:xfrm>
            <a:off x="325839" y="723776"/>
            <a:ext cx="3958421" cy="627770"/>
          </a:xfrm>
          <a:prstGeom prst="rect">
            <a:avLst/>
          </a:prstGeom>
        </p:spPr>
        <p:txBody>
          <a:bodyPr vert="horz" wrap="square" lIns="0" tIns="42579" rIns="0" bIns="0" rtlCol="0">
            <a:spAutoFit/>
          </a:bodyPr>
          <a:lstStyle/>
          <a:p>
            <a:pPr marL="121663" indent="-115260">
              <a:spcBef>
                <a:spcPts val="335"/>
              </a:spcBef>
              <a:buClr>
                <a:srgbClr val="A9A57C"/>
              </a:buClr>
              <a:buChar char="•"/>
              <a:tabLst>
                <a:tab pos="121663" algn="l"/>
              </a:tabLst>
            </a:pPr>
            <a:r>
              <a:rPr lang="en-US" sz="11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1100" spc="13" dirty="0">
                <a:latin typeface="Arial"/>
                <a:cs typeface="Arial"/>
              </a:rPr>
              <a:t>Hands-on: Running containers</a:t>
            </a:r>
          </a:p>
          <a:p>
            <a:pPr marL="121663" indent="-115260">
              <a:spcBef>
                <a:spcPts val="335"/>
              </a:spcBef>
              <a:buClr>
                <a:srgbClr val="A9A57C"/>
              </a:buClr>
              <a:buChar char="•"/>
              <a:tabLst>
                <a:tab pos="121663" algn="l"/>
              </a:tabLst>
            </a:pPr>
            <a:r>
              <a:rPr lang="en-US" sz="1100" spc="13" dirty="0">
                <a:solidFill>
                  <a:srgbClr val="2F2B20"/>
                </a:solidFill>
                <a:latin typeface="Arial"/>
                <a:cs typeface="Arial"/>
              </a:rPr>
              <a:t>Building containers</a:t>
            </a: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32</a:t>
            </a:fld>
            <a:endParaRPr lang="en-US" spc="-20" dirty="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4A537481-8A4C-AC4D-B6A9-F5651530CF0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6B2A5756-77C9-B44A-B48A-813730A38BB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8" name="Date Placeholder 5">
            <a:extLst>
              <a:ext uri="{FF2B5EF4-FFF2-40B4-BE49-F238E27FC236}">
                <a16:creationId xmlns:a16="http://schemas.microsoft.com/office/drawing/2014/main" id="{39022947-1553-4D9F-8B92-6E38E492603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spTree>
    <p:extLst>
      <p:ext uri="{BB962C8B-B14F-4D97-AF65-F5344CB8AC3E}">
        <p14:creationId xmlns:p14="http://schemas.microsoft.com/office/powerpoint/2010/main" val="3846586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Why Singularity?</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408827"/>
          </a:xfrm>
          <a:prstGeom prst="rect">
            <a:avLst/>
          </a:prstGeom>
        </p:spPr>
        <p:txBody>
          <a:bodyPr vert="horz" wrap="square" lIns="0" tIns="41619" rIns="0" bIns="0" rtlCol="0">
            <a:spAutoFit/>
          </a:bodyPr>
          <a:lstStyle/>
          <a:p>
            <a:pPr marL="121663" indent="-115260">
              <a:spcBef>
                <a:spcPts val="328"/>
              </a:spcBef>
              <a:buClr>
                <a:srgbClr val="A9A57C"/>
              </a:buClr>
              <a:buChar char="•"/>
              <a:tabLst>
                <a:tab pos="121663" algn="l"/>
              </a:tabLst>
            </a:pPr>
            <a:r>
              <a:rPr lang="en-US" sz="1210" dirty="0">
                <a:solidFill>
                  <a:srgbClr val="2F2B20"/>
                </a:solidFill>
                <a:latin typeface="Arial"/>
                <a:cs typeface="Arial"/>
              </a:rPr>
              <a:t>Singularity is a comparably safe container solution for HPC</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is same inside/outside container</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cannot escalate permissions without administrative privilege</a:t>
            </a:r>
          </a:p>
          <a:p>
            <a:pPr marL="578863" lvl="1"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support MPI and GPU resources on HPC (scaling)</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use HPC filesystems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Supports the use of Docker containers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Container is seen as a file, and can be operated on as a file</a:t>
            </a:r>
          </a:p>
        </p:txBody>
      </p:sp>
      <p:cxnSp>
        <p:nvCxnSpPr>
          <p:cNvPr id="10" name="Straight Connector 9">
            <a:extLst>
              <a:ext uri="{FF2B5EF4-FFF2-40B4-BE49-F238E27FC236}">
                <a16:creationId xmlns:a16="http://schemas.microsoft.com/office/drawing/2014/main" id="{D70BB847-8577-374C-9446-62F3D6F5A06F}"/>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E3F0B9F8-2F29-5745-AE9C-0136AC2BAC0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2" name="Shape 87">
            <a:extLst>
              <a:ext uri="{FF2B5EF4-FFF2-40B4-BE49-F238E27FC236}">
                <a16:creationId xmlns:a16="http://schemas.microsoft.com/office/drawing/2014/main" id="{2F12631A-FD55-DA41-ACD4-90A471C7EA5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B5AC4EA-88CA-D441-B9B2-BB14A77FB23C}"/>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1250739604"/>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Singularity Overview</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10" name="Rectangle 9">
            <a:extLst>
              <a:ext uri="{FF2B5EF4-FFF2-40B4-BE49-F238E27FC236}">
                <a16:creationId xmlns:a16="http://schemas.microsoft.com/office/drawing/2014/main" id="{1F667FF5-850A-4E48-9D5B-E2D4D41AA4DE}"/>
              </a:ext>
            </a:extLst>
          </p:cNvPr>
          <p:cNvSpPr/>
          <p:nvPr/>
        </p:nvSpPr>
        <p:spPr>
          <a:xfrm>
            <a:off x="131798" y="1310543"/>
            <a:ext cx="1999261" cy="1208023"/>
          </a:xfrm>
          <a:prstGeom prst="rect">
            <a:avLst/>
          </a:prstGeom>
        </p:spPr>
        <p:txBody>
          <a:bodyPr wrap="square">
            <a:spAutoFit/>
          </a:bodyPr>
          <a:lstStyle/>
          <a:p>
            <a:pPr marL="6403">
              <a:spcBef>
                <a:spcPts val="335"/>
              </a:spcBef>
              <a:buClr>
                <a:srgbClr val="A9A57C"/>
              </a:buClr>
              <a:tabLst>
                <a:tab pos="121663" algn="l"/>
              </a:tabLst>
            </a:pPr>
            <a:r>
              <a:rPr lang="en-US" sz="1000" spc="13" dirty="0">
                <a:solidFill>
                  <a:srgbClr val="2F2B20"/>
                </a:solidFill>
                <a:latin typeface="Arial"/>
                <a:cs typeface="Arial"/>
              </a:rPr>
              <a:t>Singularity Workflow</a:t>
            </a:r>
          </a:p>
          <a:p>
            <a:pPr marL="6403">
              <a:spcBef>
                <a:spcPts val="335"/>
              </a:spcBef>
              <a:buClr>
                <a:srgbClr val="A9A57C"/>
              </a:buClr>
              <a:tabLst>
                <a:tab pos="121663" algn="l"/>
              </a:tabLst>
            </a:pPr>
            <a:endParaRPr lang="en-US" sz="1000" spc="13" dirty="0">
              <a:solidFill>
                <a:srgbClr val="2F2B20"/>
              </a:solidFill>
              <a:latin typeface="Arial"/>
              <a:cs typeface="Arial"/>
            </a:endParaRPr>
          </a:p>
          <a:p>
            <a:pPr marL="6403">
              <a:spcBef>
                <a:spcPts val="335"/>
              </a:spcBef>
              <a:buClr>
                <a:srgbClr val="A9A57C"/>
              </a:buClr>
              <a:tabLst>
                <a:tab pos="121663" algn="l"/>
              </a:tabLst>
            </a:pPr>
            <a:r>
              <a:rPr lang="en-US" sz="1000" spc="13" dirty="0">
                <a:solidFill>
                  <a:srgbClr val="2F2B20"/>
                </a:solidFill>
                <a:latin typeface="Arial"/>
                <a:cs typeface="Arial"/>
              </a:rPr>
              <a:t>Key Commands</a:t>
            </a:r>
          </a:p>
          <a:p>
            <a:pPr marL="6403">
              <a:spcBef>
                <a:spcPts val="335"/>
              </a:spcBef>
              <a:buClr>
                <a:srgbClr val="A9A57C"/>
              </a:buClr>
              <a:tabLst>
                <a:tab pos="121663" algn="l"/>
              </a:tabLst>
            </a:pPr>
            <a:endParaRPr lang="en-US" sz="1000" dirty="0">
              <a:latin typeface="Arial"/>
              <a:cs typeface="Arial"/>
            </a:endParaRPr>
          </a:p>
          <a:p>
            <a:pPr marL="6403">
              <a:spcBef>
                <a:spcPts val="335"/>
              </a:spcBef>
              <a:buClr>
                <a:srgbClr val="A9A57C"/>
              </a:buClr>
              <a:tabLst>
                <a:tab pos="121663" algn="l"/>
              </a:tabLst>
            </a:pPr>
            <a:r>
              <a:rPr lang="en-US" sz="1000" spc="-5" dirty="0">
                <a:solidFill>
                  <a:srgbClr val="2F2B20"/>
                </a:solidFill>
                <a:latin typeface="Arial"/>
                <a:cs typeface="Arial"/>
              </a:rPr>
              <a:t>Running Containers</a:t>
            </a:r>
          </a:p>
          <a:p>
            <a:pPr marL="6403">
              <a:spcBef>
                <a:spcPts val="335"/>
              </a:spcBef>
              <a:buClr>
                <a:srgbClr val="A9A57C"/>
              </a:buClr>
              <a:tabLst>
                <a:tab pos="121663" algn="l"/>
              </a:tabLst>
            </a:pPr>
            <a:endParaRPr lang="en-US" sz="1000" spc="-5" dirty="0">
              <a:latin typeface="Arial"/>
              <a:cs typeface="Aria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47B1D2D2-463B-5744-8A3D-D854EDF41E6E}"/>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1" name="Shape 87">
            <a:extLst>
              <a:ext uri="{FF2B5EF4-FFF2-40B4-BE49-F238E27FC236}">
                <a16:creationId xmlns:a16="http://schemas.microsoft.com/office/drawing/2014/main" id="{EEB4B02B-A17E-0844-A2C8-822C57AE871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669820036"/>
      </p:ext>
    </p:extLst>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9"/>
            <a:ext cx="4173625" cy="377026"/>
          </a:xfrm>
        </p:spPr>
        <p:txBody>
          <a:bodyPr/>
          <a:lstStyle/>
          <a:p>
            <a:r>
              <a:rPr lang="en-US" dirty="0"/>
              <a:t>The Singularity Workflow</a:t>
            </a:r>
          </a:p>
        </p:txBody>
      </p:sp>
      <p:sp>
        <p:nvSpPr>
          <p:cNvPr id="8" name="Date Placeholder 5">
            <a:extLst>
              <a:ext uri="{FF2B5EF4-FFF2-40B4-BE49-F238E27FC236}">
                <a16:creationId xmlns:a16="http://schemas.microsoft.com/office/drawing/2014/main" id="{A684022D-5D59-1C43-80FB-2D2793F83854}"/>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7EAE7D36-4BDA-194B-B952-FEAD6957D1D3}"/>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4" name="TextBox 3">
            <a:extLst>
              <a:ext uri="{FF2B5EF4-FFF2-40B4-BE49-F238E27FC236}">
                <a16:creationId xmlns:a16="http://schemas.microsoft.com/office/drawing/2014/main" id="{6CF8645A-F0A9-0D4E-B1CC-2F0EB93FE6AE}"/>
              </a:ext>
            </a:extLst>
          </p:cNvPr>
          <p:cNvSpPr txBox="1"/>
          <p:nvPr/>
        </p:nvSpPr>
        <p:spPr>
          <a:xfrm>
            <a:off x="2394675" y="2684901"/>
            <a:ext cx="1061368" cy="215444"/>
          </a:xfrm>
          <a:prstGeom prst="rect">
            <a:avLst/>
          </a:prstGeom>
          <a:noFill/>
        </p:spPr>
        <p:txBody>
          <a:bodyPr wrap="square" rtlCol="0">
            <a:spAutoFit/>
          </a:bodyPr>
          <a:lstStyle/>
          <a:p>
            <a:r>
              <a:rPr lang="en-US" sz="800" dirty="0">
                <a:solidFill>
                  <a:srgbClr val="FF0000"/>
                </a:solidFill>
              </a:rPr>
              <a:t>We’ll cover this first</a:t>
            </a:r>
          </a:p>
        </p:txBody>
      </p:sp>
      <p:sp>
        <p:nvSpPr>
          <p:cNvPr id="10" name="TextBox 9">
            <a:extLst>
              <a:ext uri="{FF2B5EF4-FFF2-40B4-BE49-F238E27FC236}">
                <a16:creationId xmlns:a16="http://schemas.microsoft.com/office/drawing/2014/main" id="{01622600-32BB-9544-ADD6-50834BF68161}"/>
              </a:ext>
            </a:extLst>
          </p:cNvPr>
          <p:cNvSpPr txBox="1"/>
          <p:nvPr/>
        </p:nvSpPr>
        <p:spPr>
          <a:xfrm>
            <a:off x="1000719" y="2519834"/>
            <a:ext cx="1235418" cy="215444"/>
          </a:xfrm>
          <a:prstGeom prst="rect">
            <a:avLst/>
          </a:prstGeom>
          <a:noFill/>
        </p:spPr>
        <p:txBody>
          <a:bodyPr wrap="square" rtlCol="0">
            <a:spAutoFit/>
          </a:bodyPr>
          <a:lstStyle/>
          <a:p>
            <a:r>
              <a:rPr lang="en-US" sz="800" dirty="0">
                <a:solidFill>
                  <a:srgbClr val="FF0000"/>
                </a:solidFill>
              </a:rPr>
              <a:t>We’ll cover this last</a:t>
            </a:r>
          </a:p>
        </p:txBody>
      </p:sp>
      <p:sp>
        <p:nvSpPr>
          <p:cNvPr id="6" name="TextBox 5">
            <a:extLst>
              <a:ext uri="{FF2B5EF4-FFF2-40B4-BE49-F238E27FC236}">
                <a16:creationId xmlns:a16="http://schemas.microsoft.com/office/drawing/2014/main" id="{32034BE9-4023-4C43-A5A1-725D6938D82D}"/>
              </a:ext>
            </a:extLst>
          </p:cNvPr>
          <p:cNvSpPr txBox="1"/>
          <p:nvPr/>
        </p:nvSpPr>
        <p:spPr>
          <a:xfrm>
            <a:off x="144568" y="791509"/>
            <a:ext cx="1564577"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Need Container?</a:t>
            </a:r>
          </a:p>
        </p:txBody>
      </p:sp>
      <p:sp>
        <p:nvSpPr>
          <p:cNvPr id="14" name="TextBox 13">
            <a:extLst>
              <a:ext uri="{FF2B5EF4-FFF2-40B4-BE49-F238E27FC236}">
                <a16:creationId xmlns:a16="http://schemas.microsoft.com/office/drawing/2014/main" id="{C5FABD35-40F0-6146-976B-BC8CA4439B74}"/>
              </a:ext>
            </a:extLst>
          </p:cNvPr>
          <p:cNvSpPr txBox="1"/>
          <p:nvPr/>
        </p:nvSpPr>
        <p:spPr>
          <a:xfrm>
            <a:off x="2061722" y="791509"/>
            <a:ext cx="2482990" cy="276999"/>
          </a:xfrm>
          <a:prstGeom prst="rect">
            <a:avLst/>
          </a:prstGeom>
          <a:solidFill>
            <a:schemeClr val="accent4">
              <a:lumMod val="60000"/>
              <a:lumOff val="40000"/>
            </a:schemeClr>
          </a:solidFill>
          <a:ln>
            <a:solidFill>
              <a:schemeClr val="tx1"/>
            </a:solidFill>
          </a:ln>
        </p:spPr>
        <p:txBody>
          <a:bodyPr wrap="square" rtlCol="0">
            <a:spAutoFit/>
          </a:bodyPr>
          <a:lstStyle/>
          <a:p>
            <a:r>
              <a:rPr lang="en-US" sz="1200" dirty="0"/>
              <a:t>Build software </a:t>
            </a:r>
            <a:r>
              <a:rPr lang="en-US" sz="1200" i="1" dirty="0"/>
              <a:t>in situ </a:t>
            </a:r>
            <a:r>
              <a:rPr lang="en-US" sz="1200" dirty="0"/>
              <a:t>on host system</a:t>
            </a:r>
          </a:p>
        </p:txBody>
      </p:sp>
      <p:cxnSp>
        <p:nvCxnSpPr>
          <p:cNvPr id="15" name="Straight Arrow Connector 14">
            <a:extLst>
              <a:ext uri="{FF2B5EF4-FFF2-40B4-BE49-F238E27FC236}">
                <a16:creationId xmlns:a16="http://schemas.microsoft.com/office/drawing/2014/main" id="{4E99CA91-F71D-4F46-84E5-4AF683656AE1}"/>
              </a:ext>
            </a:extLst>
          </p:cNvPr>
          <p:cNvCxnSpPr>
            <a:cxnSpLocks/>
          </p:cNvCxnSpPr>
          <p:nvPr/>
        </p:nvCxnSpPr>
        <p:spPr>
          <a:xfrm>
            <a:off x="1709145" y="969239"/>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6FED93-6270-DE40-A148-6570ADA3267E}"/>
              </a:ext>
            </a:extLst>
          </p:cNvPr>
          <p:cNvSpPr txBox="1"/>
          <p:nvPr/>
        </p:nvSpPr>
        <p:spPr>
          <a:xfrm>
            <a:off x="918723" y="1068668"/>
            <a:ext cx="356188" cy="246221"/>
          </a:xfrm>
          <a:prstGeom prst="rect">
            <a:avLst/>
          </a:prstGeom>
          <a:noFill/>
        </p:spPr>
        <p:txBody>
          <a:bodyPr wrap="none" rtlCol="0">
            <a:spAutoFit/>
          </a:bodyPr>
          <a:lstStyle/>
          <a:p>
            <a:r>
              <a:rPr lang="en-US" sz="1000" dirty="0"/>
              <a:t>yes</a:t>
            </a:r>
          </a:p>
        </p:txBody>
      </p:sp>
      <p:sp>
        <p:nvSpPr>
          <p:cNvPr id="18" name="TextBox 17">
            <a:extLst>
              <a:ext uri="{FF2B5EF4-FFF2-40B4-BE49-F238E27FC236}">
                <a16:creationId xmlns:a16="http://schemas.microsoft.com/office/drawing/2014/main" id="{04F9AA84-750F-7E45-8F3E-50433C49DCBC}"/>
              </a:ext>
            </a:extLst>
          </p:cNvPr>
          <p:cNvSpPr txBox="1"/>
          <p:nvPr/>
        </p:nvSpPr>
        <p:spPr>
          <a:xfrm>
            <a:off x="1708605" y="764697"/>
            <a:ext cx="319318" cy="246221"/>
          </a:xfrm>
          <a:prstGeom prst="rect">
            <a:avLst/>
          </a:prstGeom>
          <a:noFill/>
        </p:spPr>
        <p:txBody>
          <a:bodyPr wrap="square" rtlCol="0">
            <a:spAutoFit/>
          </a:bodyPr>
          <a:lstStyle/>
          <a:p>
            <a:r>
              <a:rPr lang="en-US" sz="1000" dirty="0"/>
              <a:t>no</a:t>
            </a:r>
          </a:p>
        </p:txBody>
      </p:sp>
      <p:cxnSp>
        <p:nvCxnSpPr>
          <p:cNvPr id="21" name="Straight Arrow Connector 20">
            <a:extLst>
              <a:ext uri="{FF2B5EF4-FFF2-40B4-BE49-F238E27FC236}">
                <a16:creationId xmlns:a16="http://schemas.microsoft.com/office/drawing/2014/main" id="{267DFD7F-0788-674D-80DA-D35B74CFC2A8}"/>
              </a:ext>
            </a:extLst>
          </p:cNvPr>
          <p:cNvCxnSpPr>
            <a:cxnSpLocks/>
          </p:cNvCxnSpPr>
          <p:nvPr/>
        </p:nvCxnSpPr>
        <p:spPr>
          <a:xfrm>
            <a:off x="974421" y="1068668"/>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913F506-BCD1-8F47-991E-539492B55436}"/>
              </a:ext>
            </a:extLst>
          </p:cNvPr>
          <p:cNvSpPr txBox="1"/>
          <p:nvPr/>
        </p:nvSpPr>
        <p:spPr>
          <a:xfrm>
            <a:off x="144568" y="1341774"/>
            <a:ext cx="1578455"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Does Container Exist?</a:t>
            </a:r>
          </a:p>
        </p:txBody>
      </p:sp>
      <p:cxnSp>
        <p:nvCxnSpPr>
          <p:cNvPr id="26" name="Straight Arrow Connector 25">
            <a:extLst>
              <a:ext uri="{FF2B5EF4-FFF2-40B4-BE49-F238E27FC236}">
                <a16:creationId xmlns:a16="http://schemas.microsoft.com/office/drawing/2014/main" id="{D7FD27CD-AAD7-0E4E-82A9-2B77C28A755C}"/>
              </a:ext>
            </a:extLst>
          </p:cNvPr>
          <p:cNvCxnSpPr>
            <a:cxnSpLocks/>
          </p:cNvCxnSpPr>
          <p:nvPr/>
        </p:nvCxnSpPr>
        <p:spPr>
          <a:xfrm>
            <a:off x="974420" y="1623936"/>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496C398-3A21-9E46-9D08-9CF4F853C134}"/>
              </a:ext>
            </a:extLst>
          </p:cNvPr>
          <p:cNvCxnSpPr>
            <a:cxnSpLocks/>
          </p:cNvCxnSpPr>
          <p:nvPr/>
        </p:nvCxnSpPr>
        <p:spPr>
          <a:xfrm>
            <a:off x="1723374" y="1493782"/>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A5921C2-D681-E54F-B002-6123262BDB35}"/>
              </a:ext>
            </a:extLst>
          </p:cNvPr>
          <p:cNvSpPr txBox="1"/>
          <p:nvPr/>
        </p:nvSpPr>
        <p:spPr>
          <a:xfrm>
            <a:off x="1704572" y="1291159"/>
            <a:ext cx="385551" cy="246221"/>
          </a:xfrm>
          <a:prstGeom prst="rect">
            <a:avLst/>
          </a:prstGeom>
          <a:noFill/>
        </p:spPr>
        <p:txBody>
          <a:bodyPr wrap="square" rtlCol="0">
            <a:spAutoFit/>
          </a:bodyPr>
          <a:lstStyle/>
          <a:p>
            <a:r>
              <a:rPr lang="en-US" sz="1000" dirty="0"/>
              <a:t>yes</a:t>
            </a:r>
          </a:p>
        </p:txBody>
      </p:sp>
      <p:sp>
        <p:nvSpPr>
          <p:cNvPr id="29" name="TextBox 28">
            <a:extLst>
              <a:ext uri="{FF2B5EF4-FFF2-40B4-BE49-F238E27FC236}">
                <a16:creationId xmlns:a16="http://schemas.microsoft.com/office/drawing/2014/main" id="{C41B59C8-81F2-EA40-961B-E5F584074EC9}"/>
              </a:ext>
            </a:extLst>
          </p:cNvPr>
          <p:cNvSpPr txBox="1"/>
          <p:nvPr/>
        </p:nvSpPr>
        <p:spPr>
          <a:xfrm>
            <a:off x="2070293" y="1343560"/>
            <a:ext cx="1578454" cy="276999"/>
          </a:xfrm>
          <a:prstGeom prst="rect">
            <a:avLst/>
          </a:prstGeom>
          <a:solidFill>
            <a:srgbClr val="92D050"/>
          </a:solidFill>
          <a:ln>
            <a:solidFill>
              <a:schemeClr val="tx1"/>
            </a:solidFill>
          </a:ln>
        </p:spPr>
        <p:txBody>
          <a:bodyPr wrap="square" rtlCol="0">
            <a:spAutoFit/>
          </a:bodyPr>
          <a:lstStyle/>
          <a:p>
            <a:r>
              <a:rPr lang="en-US" sz="1200" dirty="0"/>
              <a:t>Run container</a:t>
            </a:r>
          </a:p>
        </p:txBody>
      </p:sp>
      <p:sp>
        <p:nvSpPr>
          <p:cNvPr id="30" name="TextBox 29">
            <a:extLst>
              <a:ext uri="{FF2B5EF4-FFF2-40B4-BE49-F238E27FC236}">
                <a16:creationId xmlns:a16="http://schemas.microsoft.com/office/drawing/2014/main" id="{3A8D4C61-D97D-AB47-B3A1-044F8F01CFD2}"/>
              </a:ext>
            </a:extLst>
          </p:cNvPr>
          <p:cNvSpPr txBox="1"/>
          <p:nvPr/>
        </p:nvSpPr>
        <p:spPr>
          <a:xfrm>
            <a:off x="953264" y="1609183"/>
            <a:ext cx="319318" cy="246221"/>
          </a:xfrm>
          <a:prstGeom prst="rect">
            <a:avLst/>
          </a:prstGeom>
          <a:noFill/>
        </p:spPr>
        <p:txBody>
          <a:bodyPr wrap="square" rtlCol="0">
            <a:spAutoFit/>
          </a:bodyPr>
          <a:lstStyle/>
          <a:p>
            <a:r>
              <a:rPr lang="en-US" sz="1000" dirty="0"/>
              <a:t>no</a:t>
            </a:r>
          </a:p>
        </p:txBody>
      </p:sp>
      <p:sp>
        <p:nvSpPr>
          <p:cNvPr id="34" name="TextBox 33">
            <a:extLst>
              <a:ext uri="{FF2B5EF4-FFF2-40B4-BE49-F238E27FC236}">
                <a16:creationId xmlns:a16="http://schemas.microsoft.com/office/drawing/2014/main" id="{8FC74420-9DDA-AE41-BBBA-1AC9646F4B06}"/>
              </a:ext>
            </a:extLst>
          </p:cNvPr>
          <p:cNvSpPr txBox="1"/>
          <p:nvPr/>
        </p:nvSpPr>
        <p:spPr>
          <a:xfrm>
            <a:off x="141364" y="1922600"/>
            <a:ext cx="1578455" cy="276999"/>
          </a:xfrm>
          <a:prstGeom prst="rect">
            <a:avLst/>
          </a:prstGeom>
          <a:solidFill>
            <a:schemeClr val="tx2">
              <a:lumMod val="60000"/>
              <a:lumOff val="40000"/>
            </a:schemeClr>
          </a:solidFill>
          <a:ln>
            <a:solidFill>
              <a:schemeClr val="tx1"/>
            </a:solidFill>
          </a:ln>
        </p:spPr>
        <p:txBody>
          <a:bodyPr wrap="square" rtlCol="0">
            <a:spAutoFit/>
          </a:bodyPr>
          <a:lstStyle/>
          <a:p>
            <a:r>
              <a:rPr lang="en-US" sz="1200" dirty="0"/>
              <a:t>Build Container</a:t>
            </a:r>
          </a:p>
        </p:txBody>
      </p:sp>
      <p:cxnSp>
        <p:nvCxnSpPr>
          <p:cNvPr id="38" name="Straight Arrow Connector 37">
            <a:extLst>
              <a:ext uri="{FF2B5EF4-FFF2-40B4-BE49-F238E27FC236}">
                <a16:creationId xmlns:a16="http://schemas.microsoft.com/office/drawing/2014/main" id="{A422ABB5-1087-874F-A47E-007F62BD6945}"/>
              </a:ext>
            </a:extLst>
          </p:cNvPr>
          <p:cNvCxnSpPr>
            <a:cxnSpLocks/>
          </p:cNvCxnSpPr>
          <p:nvPr/>
        </p:nvCxnSpPr>
        <p:spPr>
          <a:xfrm flipV="1">
            <a:off x="2762250" y="1618775"/>
            <a:ext cx="0" cy="442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F633424-C148-B84F-A167-4687FF00D6DF}"/>
              </a:ext>
            </a:extLst>
          </p:cNvPr>
          <p:cNvCxnSpPr>
            <a:cxnSpLocks/>
            <a:stCxn id="4" idx="0"/>
          </p:cNvCxnSpPr>
          <p:nvPr/>
        </p:nvCxnSpPr>
        <p:spPr>
          <a:xfrm flipV="1">
            <a:off x="2925359" y="1660483"/>
            <a:ext cx="217893" cy="10244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5EC78C4-9B56-6C4C-9EE1-3F6EEA0317A6}"/>
              </a:ext>
            </a:extLst>
          </p:cNvPr>
          <p:cNvCxnSpPr>
            <a:cxnSpLocks/>
          </p:cNvCxnSpPr>
          <p:nvPr/>
        </p:nvCxnSpPr>
        <p:spPr>
          <a:xfrm flipH="1" flipV="1">
            <a:off x="1042200" y="2234401"/>
            <a:ext cx="424650" cy="3371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1" name="Shape 87">
            <a:extLst>
              <a:ext uri="{FF2B5EF4-FFF2-40B4-BE49-F238E27FC236}">
                <a16:creationId xmlns:a16="http://schemas.microsoft.com/office/drawing/2014/main" id="{D3D628DD-9F53-EA42-8A7B-B48DD71CDF8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cxnSp>
        <p:nvCxnSpPr>
          <p:cNvPr id="11" name="Straight Connector 10">
            <a:extLst>
              <a:ext uri="{FF2B5EF4-FFF2-40B4-BE49-F238E27FC236}">
                <a16:creationId xmlns:a16="http://schemas.microsoft.com/office/drawing/2014/main" id="{D204A2B0-3AEC-E14F-82E1-3BBD4DA42FF5}"/>
              </a:ext>
            </a:extLst>
          </p:cNvPr>
          <p:cNvCxnSpPr>
            <a:stCxn id="34" idx="3"/>
          </p:cNvCxnSpPr>
          <p:nvPr/>
        </p:nvCxnSpPr>
        <p:spPr>
          <a:xfrm flipV="1">
            <a:off x="1719819" y="2061099"/>
            <a:ext cx="1042431"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08845"/>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Where do I find existing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1908215"/>
          </a:xfrm>
          <a:prstGeom prst="rect">
            <a:avLst/>
          </a:prstGeom>
        </p:spPr>
        <p:txBody>
          <a:bodyPr wrap="square">
            <a:spAutoFit/>
          </a:bodyPr>
          <a:lstStyle/>
          <a:p>
            <a:r>
              <a:rPr lang="en-US" sz="1200" dirty="0"/>
              <a:t>Docker Hub</a:t>
            </a:r>
            <a:r>
              <a:rPr lang="en-US" sz="1200" dirty="0">
                <a:sym typeface="Wingdings" pitchFamily="2" charset="2"/>
              </a:rPr>
              <a:t>: </a:t>
            </a:r>
            <a:r>
              <a:rPr lang="en-US" sz="1200" dirty="0">
                <a:sym typeface="Wingdings" pitchFamily="2" charset="2"/>
                <a:hlinkClick r:id="rId2"/>
              </a:rPr>
              <a:t>https://hub.docker.com</a:t>
            </a:r>
            <a:endParaRPr lang="en-US" sz="1200" dirty="0">
              <a:sym typeface="Wingdings" pitchFamily="2" charset="2"/>
            </a:endParaRPr>
          </a:p>
          <a:p>
            <a:endParaRPr lang="en-US" sz="1200" dirty="0"/>
          </a:p>
          <a:p>
            <a:r>
              <a:rPr lang="en-US" sz="1200" dirty="0"/>
              <a:t>Singularity Hub: </a:t>
            </a:r>
            <a:r>
              <a:rPr lang="en-US" sz="1200" dirty="0">
                <a:hlinkClick r:id="rId3"/>
              </a:rPr>
              <a:t>https://singularity-hub.org</a:t>
            </a:r>
            <a:endParaRPr lang="en-US" sz="1200" dirty="0"/>
          </a:p>
          <a:p>
            <a:endParaRPr lang="en-US" sz="1200" dirty="0"/>
          </a:p>
          <a:p>
            <a:r>
              <a:rPr lang="en-US" sz="1200" dirty="0" err="1"/>
              <a:t>Sylabs</a:t>
            </a:r>
            <a:r>
              <a:rPr lang="en-US" sz="1200" dirty="0"/>
              <a:t> Library: </a:t>
            </a:r>
            <a:r>
              <a:rPr lang="en-US" sz="1200" dirty="0">
                <a:hlinkClick r:id="rId4"/>
              </a:rPr>
              <a:t>https://cloud.sylabs.io/library</a:t>
            </a:r>
            <a:endParaRPr lang="en-US" sz="1200" dirty="0"/>
          </a:p>
          <a:p>
            <a:endParaRPr lang="en-US" sz="1200" dirty="0"/>
          </a:p>
          <a:p>
            <a:endParaRPr lang="en-US" sz="1200" dirty="0"/>
          </a:p>
          <a:p>
            <a:r>
              <a:rPr lang="en-US" sz="1200" dirty="0"/>
              <a:t>Tutorial on finding a running an existing Docker container: </a:t>
            </a:r>
            <a:r>
              <a:rPr lang="en-US" sz="1100" i="1" dirty="0">
                <a:hlinkClick r:id="rId5"/>
              </a:rPr>
              <a:t>https://www.chpc.utah.edu/documentation/software/singularity.php#exd</a:t>
            </a:r>
            <a:endParaRPr lang="en-US" sz="1100" i="1" dirty="0"/>
          </a:p>
          <a:p>
            <a:endParaRPr lang="en-US" sz="1100" i="1" dirty="0"/>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6"/>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3470C9D5-9F59-3D49-8A32-9D577E3333E9}"/>
              </a:ext>
            </a:extLst>
          </p:cNvPr>
          <p:cNvPicPr preferRelativeResize="0">
            <a:picLocks noChangeAspect="1"/>
          </p:cNvPicPr>
          <p:nvPr/>
        </p:nvPicPr>
        <p:blipFill rotWithShape="1">
          <a:blip r:embed="rId7">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899037102"/>
      </p:ext>
    </p:extLst>
  </p:cSld>
  <p:clrMapOvr>
    <a:masterClrMapping/>
  </p:clrMapOvr>
  <p:transition>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Key Singularity Commands</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2779388" cy="307777"/>
          </a:xfrm>
          <a:prstGeom prst="rect">
            <a:avLst/>
          </a:prstGeom>
          <a:noFill/>
        </p:spPr>
        <p:txBody>
          <a:bodyPr wrap="square" rtlCol="0">
            <a:spAutoFit/>
          </a:bodyPr>
          <a:lstStyle/>
          <a:p>
            <a:r>
              <a:rPr lang="en-US" sz="800" i="1" spc="-25" dirty="0">
                <a:solidFill>
                  <a:srgbClr val="999999"/>
                </a:solidFill>
                <a:latin typeface="Tahoma"/>
                <a:cs typeface="Tahoma"/>
                <a:hlinkClick r:id="rId2"/>
              </a:rPr>
              <a:t>More: https://www.sylabs.io/guides/3.2/user-guide/cli.html</a:t>
            </a:r>
            <a:endParaRPr lang="en-US" sz="800" i="1" spc="-25" dirty="0">
              <a:solidFill>
                <a:srgbClr val="999999"/>
              </a:solidFill>
              <a:latin typeface="Tahoma"/>
              <a:cs typeface="Tahoma"/>
            </a:endParaRPr>
          </a:p>
          <a:p>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2123658"/>
          </a:xfrm>
          <a:prstGeom prst="rect">
            <a:avLst/>
          </a:prstGeom>
        </p:spPr>
        <p:txBody>
          <a:bodyPr wrap="square">
            <a:spAutoFit/>
          </a:bodyPr>
          <a:lstStyle/>
          <a:p>
            <a:r>
              <a:rPr lang="en-US" sz="1200" dirty="0">
                <a:hlinkClick r:id="rId3"/>
              </a:rPr>
              <a:t>build</a:t>
            </a:r>
            <a:r>
              <a:rPr lang="en-US" sz="1200" dirty="0"/>
              <a:t>: Build a container on your user endpoint or build environment</a:t>
            </a:r>
          </a:p>
          <a:p>
            <a:endParaRPr lang="en-US" sz="1200" dirty="0"/>
          </a:p>
          <a:p>
            <a:r>
              <a:rPr lang="en-US" sz="1200" dirty="0">
                <a:hlinkClick r:id="rId4"/>
              </a:rPr>
              <a:t>exec</a:t>
            </a:r>
            <a:r>
              <a:rPr lang="en-US" sz="1200" dirty="0"/>
              <a:t>: Execute a command to your container</a:t>
            </a:r>
          </a:p>
          <a:p>
            <a:endParaRPr lang="en-US" sz="1200" dirty="0"/>
          </a:p>
          <a:p>
            <a:r>
              <a:rPr lang="en-US" sz="1200" dirty="0">
                <a:hlinkClick r:id="rId5"/>
              </a:rPr>
              <a:t>inspect</a:t>
            </a:r>
            <a:r>
              <a:rPr lang="en-US" sz="1200" dirty="0"/>
              <a:t>: See labels, run and test scripts, and environment variables</a:t>
            </a:r>
          </a:p>
          <a:p>
            <a:endParaRPr lang="en-US" sz="1200" dirty="0"/>
          </a:p>
          <a:p>
            <a:r>
              <a:rPr lang="en-US" sz="1200" dirty="0">
                <a:hlinkClick r:id="rId6"/>
              </a:rPr>
              <a:t>pull</a:t>
            </a:r>
            <a:r>
              <a:rPr lang="en-US" sz="1200" dirty="0"/>
              <a:t>: pull an image from Docker or Singularity Hub</a:t>
            </a:r>
          </a:p>
          <a:p>
            <a:endParaRPr lang="en-US" sz="1200" dirty="0"/>
          </a:p>
          <a:p>
            <a:r>
              <a:rPr lang="en-US" sz="1200" dirty="0">
                <a:hlinkClick r:id="rId7"/>
              </a:rPr>
              <a:t>run</a:t>
            </a:r>
            <a:r>
              <a:rPr lang="en-US" sz="1200" dirty="0"/>
              <a:t>: Run your image as an executable</a:t>
            </a:r>
          </a:p>
          <a:p>
            <a:endParaRPr lang="en-US" sz="1200" dirty="0"/>
          </a:p>
          <a:p>
            <a:r>
              <a:rPr lang="en-US" sz="1200" dirty="0">
                <a:hlinkClick r:id="rId8"/>
              </a:rPr>
              <a:t>shell</a:t>
            </a:r>
            <a:r>
              <a:rPr lang="en-US" sz="1200" dirty="0"/>
              <a:t>: Shell into your image</a:t>
            </a:r>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9"/>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7BC2DC11-D537-F444-B146-833DA2A8253C}"/>
              </a:ext>
            </a:extLst>
          </p:cNvPr>
          <p:cNvPicPr preferRelativeResize="0">
            <a:picLocks noChangeAspect="1"/>
          </p:cNvPicPr>
          <p:nvPr/>
        </p:nvPicPr>
        <p:blipFill rotWithShape="1">
          <a:blip r:embed="rId10">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647645788"/>
      </p:ext>
    </p:extLst>
  </p:cSld>
  <p:clrMapOvr>
    <a:masterClrMapping/>
  </p:clrMapOvr>
  <p:transition>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Running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162884" y="596855"/>
            <a:ext cx="4213507" cy="2739211"/>
          </a:xfrm>
          <a:prstGeom prst="rect">
            <a:avLst/>
          </a:prstGeom>
        </p:spPr>
        <p:txBody>
          <a:bodyPr wrap="square">
            <a:spAutoFit/>
          </a:bodyPr>
          <a:lstStyle/>
          <a:p>
            <a:r>
              <a:rPr lang="en-US" sz="1000" dirty="0">
                <a:solidFill>
                  <a:srgbClr val="000000"/>
                </a:solidFill>
                <a:latin typeface="Helvetica Neue" panose="02000503000000020004" pitchFamily="2" charset="0"/>
              </a:rPr>
              <a:t>Now, on </a:t>
            </a:r>
            <a:r>
              <a:rPr lang="en-US" sz="1000" b="1" i="1" dirty="0">
                <a:solidFill>
                  <a:srgbClr val="000000"/>
                </a:solidFill>
                <a:latin typeface="Helvetica Neue" panose="02000503000000020004" pitchFamily="2" charset="0"/>
              </a:rPr>
              <a:t>any system </a:t>
            </a:r>
            <a:r>
              <a:rPr lang="en-US" sz="1000" dirty="0">
                <a:solidFill>
                  <a:srgbClr val="000000"/>
                </a:solidFill>
                <a:latin typeface="Helvetica Neue" panose="02000503000000020004" pitchFamily="2" charset="0"/>
              </a:rPr>
              <a:t>with Singularity, even without administrative privilege, you can retrieve and use containers:</a:t>
            </a:r>
          </a:p>
          <a:p>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Download a container from Singularity Hub or Docker Hub </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a:t>
            </a:r>
            <a:r>
              <a:rPr lang="en-US" sz="900" dirty="0" err="1">
                <a:solidFill>
                  <a:srgbClr val="FF0000"/>
                </a:solidFill>
                <a:latin typeface="Courier New" panose="02070309020205020404" pitchFamily="49" charset="0"/>
                <a:cs typeface="Courier New" panose="02070309020205020404" pitchFamily="49" charset="0"/>
              </a:rPr>
              <a:t>shub</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library://</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docker://</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Run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run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Execute a specific program within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exec </a:t>
            </a:r>
            <a:r>
              <a:rPr lang="en-US" sz="900" dirty="0" err="1">
                <a:solidFill>
                  <a:srgbClr val="FF0000"/>
                </a:solidFill>
                <a:latin typeface="Courier New" panose="02070309020205020404" pitchFamily="49" charset="0"/>
                <a:cs typeface="Courier New" panose="02070309020205020404" pitchFamily="49" charset="0"/>
              </a:rPr>
              <a:t>mycont.sif</a:t>
            </a:r>
            <a:r>
              <a:rPr lang="en-US" sz="900" dirty="0">
                <a:solidFill>
                  <a:srgbClr val="FF0000"/>
                </a:solidFill>
                <a:latin typeface="Courier New" panose="02070309020205020404" pitchFamily="49" charset="0"/>
                <a:cs typeface="Courier New" panose="02070309020205020404" pitchFamily="49" charset="0"/>
              </a:rPr>
              <a:t> python </a:t>
            </a:r>
            <a:r>
              <a:rPr lang="en-US" sz="900" dirty="0" err="1">
                <a:solidFill>
                  <a:srgbClr val="FF0000"/>
                </a:solidFill>
                <a:latin typeface="Courier New" panose="02070309020205020404" pitchFamily="49" charset="0"/>
                <a:cs typeface="Courier New" panose="02070309020205020404" pitchFamily="49" charset="0"/>
              </a:rPr>
              <a:t>myscript.py</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“Shell” into a container to use or look around</a:t>
            </a:r>
          </a:p>
          <a:p>
            <a:pPr marL="628650" lvl="1" indent="-171450">
              <a:buFont typeface="Arial" panose="020B0604020202020204" pitchFamily="34" charset="0"/>
              <a:buChar char="•"/>
            </a:pPr>
            <a:r>
              <a:rPr lang="en-US" sz="900" b="0" i="0" dirty="0">
                <a:solidFill>
                  <a:srgbClr val="FF0000"/>
                </a:solidFill>
                <a:effectLst/>
                <a:latin typeface="Courier New" panose="02070309020205020404" pitchFamily="49" charset="0"/>
                <a:cs typeface="Courier New" panose="02070309020205020404" pitchFamily="49" charset="0"/>
              </a:rPr>
              <a:t>singularity shell </a:t>
            </a:r>
            <a:r>
              <a:rPr lang="en-US" sz="900" b="0" i="0" dirty="0" err="1">
                <a:solidFill>
                  <a:srgbClr val="FF0000"/>
                </a:solidFill>
                <a:effectLst/>
                <a:latin typeface="Courier New" panose="02070309020205020404" pitchFamily="49" charset="0"/>
                <a:cs typeface="Courier New" panose="02070309020205020404" pitchFamily="49" charset="0"/>
              </a:rPr>
              <a:t>mycont.</a:t>
            </a:r>
            <a:r>
              <a:rPr lang="en-US" sz="900" dirty="0" err="1">
                <a:solidFill>
                  <a:srgbClr val="FF0000"/>
                </a:solidFill>
                <a:latin typeface="Courier New" panose="02070309020205020404" pitchFamily="49" charset="0"/>
                <a:cs typeface="Courier New" panose="02070309020205020404" pitchFamily="49" charset="0"/>
              </a:rPr>
              <a:t>sif</a:t>
            </a:r>
            <a:endParaRPr lang="en-US" sz="900" b="0" i="0" dirty="0">
              <a:solidFill>
                <a:srgbClr val="FF0000"/>
              </a:solidFill>
              <a:effectLst/>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endParaRPr lang="en-US" sz="600" dirty="0">
              <a:solidFill>
                <a:srgbClr val="00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Inspect an image</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inspect --</a:t>
            </a:r>
            <a:r>
              <a:rPr lang="en-US" sz="900" dirty="0" err="1">
                <a:solidFill>
                  <a:srgbClr val="FF0000"/>
                </a:solidFill>
                <a:latin typeface="Courier New" panose="02070309020205020404" pitchFamily="49" charset="0"/>
                <a:cs typeface="Courier New" panose="02070309020205020404" pitchFamily="49" charset="0"/>
              </a:rPr>
              <a:t>runscript</a:t>
            </a:r>
            <a:r>
              <a:rPr lang="en-US" sz="900" dirty="0">
                <a:solidFill>
                  <a:srgbClr val="FF0000"/>
                </a:solidFill>
                <a:latin typeface="Courier New" panose="02070309020205020404" pitchFamily="49" charset="0"/>
                <a:cs typeface="Courier New" panose="02070309020205020404" pitchFamily="49" charset="0"/>
              </a:rPr>
              <a:t>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900" b="0" i="0" dirty="0">
              <a:solidFill>
                <a:srgbClr val="000000"/>
              </a:solidFill>
              <a:effectLst/>
              <a:latin typeface="Courier New" panose="02070309020205020404" pitchFamily="49" charset="0"/>
              <a:cs typeface="Courier New" panose="02070309020205020404" pitchFamily="49" charset="0"/>
            </a:endParaRPr>
          </a:p>
        </p:txBody>
      </p:sp>
      <p:sp>
        <p:nvSpPr>
          <p:cNvPr id="6" name="Date Placeholder 5">
            <a:extLst>
              <a:ext uri="{FF2B5EF4-FFF2-40B4-BE49-F238E27FC236}">
                <a16:creationId xmlns:a16="http://schemas.microsoft.com/office/drawing/2014/main" id="{B36CA882-3654-2443-A3C2-56F3240FA78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522D7A56-B3CD-5B41-82A9-159D32EB17CB}"/>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E47602D-8B50-0349-BB4D-75D56325C92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16291283"/>
      </p:ext>
    </p:extLst>
  </p:cSld>
  <p:clrMapOvr>
    <a:masterClrMapping/>
  </p:clrMapOvr>
  <p:transition>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DFFB7E7-34A9-7E46-81CF-F42027094749}"/>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5" name="TextBox 4">
            <a:extLst>
              <a:ext uri="{FF2B5EF4-FFF2-40B4-BE49-F238E27FC236}">
                <a16:creationId xmlns:a16="http://schemas.microsoft.com/office/drawing/2014/main" id="{922C7039-8143-6843-AB3B-6EA4BA4FCED1}"/>
              </a:ext>
            </a:extLst>
          </p:cNvPr>
          <p:cNvSpPr txBox="1"/>
          <p:nvPr/>
        </p:nvSpPr>
        <p:spPr>
          <a:xfrm>
            <a:off x="189280" y="1931850"/>
            <a:ext cx="2145630" cy="400110"/>
          </a:xfrm>
          <a:prstGeom prst="rect">
            <a:avLst/>
          </a:prstGeom>
          <a:noFill/>
        </p:spPr>
        <p:txBody>
          <a:bodyPr wrap="square" rtlCol="0">
            <a:spAutoFit/>
          </a:bodyPr>
          <a:lstStyle/>
          <a:p>
            <a:r>
              <a:rPr lang="en-US" sz="1000" dirty="0"/>
              <a:t>Navigate to the tutorial:</a:t>
            </a:r>
          </a:p>
          <a:p>
            <a:r>
              <a:rPr lang="en-US" sz="1000" dirty="0">
                <a:hlinkClick r:id="rId4"/>
              </a:rPr>
              <a:t>https://bit.ly/3etaDXD</a:t>
            </a:r>
            <a:r>
              <a:rPr lang="en-US" sz="1000" dirty="0"/>
              <a:t> </a:t>
            </a:r>
          </a:p>
        </p:txBody>
      </p:sp>
      <p:pic>
        <p:nvPicPr>
          <p:cNvPr id="10" name="Shape 87">
            <a:extLst>
              <a:ext uri="{FF2B5EF4-FFF2-40B4-BE49-F238E27FC236}">
                <a16:creationId xmlns:a16="http://schemas.microsoft.com/office/drawing/2014/main" id="{D340B855-9432-0E46-A23A-8B850AEB3301}"/>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
        <p:nvSpPr>
          <p:cNvPr id="15" name="Title 2">
            <a:extLst>
              <a:ext uri="{FF2B5EF4-FFF2-40B4-BE49-F238E27FC236}">
                <a16:creationId xmlns:a16="http://schemas.microsoft.com/office/drawing/2014/main" id="{93000A36-FF79-3E4E-BA85-BF02A17C1A36}"/>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Running Containers</a:t>
            </a:r>
          </a:p>
        </p:txBody>
      </p:sp>
      <p:sp>
        <p:nvSpPr>
          <p:cNvPr id="17" name="TextBox 16">
            <a:extLst>
              <a:ext uri="{FF2B5EF4-FFF2-40B4-BE49-F238E27FC236}">
                <a16:creationId xmlns:a16="http://schemas.microsoft.com/office/drawing/2014/main" id="{737F079C-5945-3A45-8BB4-C6FA2E6D8BC4}"/>
              </a:ext>
            </a:extLst>
          </p:cNvPr>
          <p:cNvSpPr txBox="1"/>
          <p:nvPr/>
        </p:nvSpPr>
        <p:spPr>
          <a:xfrm>
            <a:off x="78112" y="2767770"/>
            <a:ext cx="4419600" cy="369332"/>
          </a:xfrm>
          <a:prstGeom prst="rect">
            <a:avLst/>
          </a:prstGeom>
          <a:noFill/>
        </p:spPr>
        <p:txBody>
          <a:bodyPr wrap="square" rtlCol="0">
            <a:spAutoFit/>
          </a:bodyPr>
          <a:lstStyle/>
          <a:p>
            <a:r>
              <a:rPr lang="en-US" sz="900" i="1" dirty="0"/>
              <a:t>The tutorial can also be found here:</a:t>
            </a:r>
          </a:p>
          <a:p>
            <a:r>
              <a:rPr lang="en-US" sz="900" i="1" dirty="0">
                <a:hlinkClick r:id="rId6"/>
              </a:rPr>
              <a:t>https://github.com/ResearchComputing/Container_tutorial_Spring_2020</a:t>
            </a:r>
            <a:r>
              <a:rPr lang="en-US" sz="900" i="1" dirty="0"/>
              <a:t> </a:t>
            </a:r>
            <a:endParaRPr lang="en-US" sz="900" dirty="0"/>
          </a:p>
        </p:txBody>
      </p:sp>
    </p:spTree>
    <p:extLst>
      <p:ext uri="{BB962C8B-B14F-4D97-AF65-F5344CB8AC3E}">
        <p14:creationId xmlns:p14="http://schemas.microsoft.com/office/powerpoint/2010/main" val="1991203863"/>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What is a container?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868679"/>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200" dirty="0">
                <a:solidFill>
                  <a:srgbClr val="2F2B20"/>
                </a:solidFill>
                <a:latin typeface="Arial"/>
                <a:cs typeface="Arial"/>
              </a:rPr>
              <a:t>A container is a portable environment that packages some or all of the following: an operating system, software, libraries, compilers, data and workflows. Containers enable:</a:t>
            </a:r>
            <a:endParaRPr lang="en-US" sz="1200" dirty="0"/>
          </a:p>
          <a:p>
            <a:pPr marL="6350">
              <a:spcBef>
                <a:spcPts val="328"/>
              </a:spcBef>
              <a:buClr>
                <a:srgbClr val="A9A57C"/>
              </a:buClr>
              <a:tabLst>
                <a:tab pos="121663" algn="l"/>
              </a:tabLst>
            </a:pPr>
            <a:endParaRPr lang="en-US" sz="1210">
              <a:solidFill>
                <a:srgbClr val="2F2B20"/>
              </a:solidFill>
              <a:latin typeface="Arial"/>
              <a:cs typeface="Arial"/>
            </a:endParaRPr>
          </a:p>
          <a:p>
            <a:pPr marL="578485" lvl="1" indent="-114935">
              <a:spcBef>
                <a:spcPts val="328"/>
              </a:spcBef>
              <a:buClr>
                <a:srgbClr val="A9A57C"/>
              </a:buClr>
              <a:buChar char="•"/>
              <a:tabLst>
                <a:tab pos="121663" algn="l"/>
              </a:tabLst>
            </a:pPr>
            <a:r>
              <a:rPr lang="en-US" sz="1050" dirty="0">
                <a:solidFill>
                  <a:srgbClr val="2F2B20"/>
                </a:solidFill>
                <a:latin typeface="Arial"/>
                <a:cs typeface="Arial"/>
              </a:rPr>
              <a:t>Mobility of Compute</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Reproducibility (software and data)</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User Freedom </a:t>
            </a:r>
          </a:p>
          <a:p>
            <a:pPr marL="121285" indent="-114935">
              <a:spcBef>
                <a:spcPts val="328"/>
              </a:spcBef>
              <a:buClr>
                <a:srgbClr val="A9A57C"/>
              </a:buClr>
              <a:buChar char="•"/>
              <a:tabLst>
                <a:tab pos="121663" algn="l"/>
              </a:tabLst>
            </a:pPr>
            <a:endParaRPr sz="1210">
              <a:latin typeface="Arial"/>
              <a:cs typeface="Arial"/>
            </a:endParaRPr>
          </a:p>
          <a:p>
            <a:pPr marL="121285" indent="-114935">
              <a:spcBef>
                <a:spcPts val="328"/>
              </a:spcBef>
              <a:buClr>
                <a:srgbClr val="A9A57C"/>
              </a:buClr>
              <a:buChar char="•"/>
              <a:tabLst>
                <a:tab pos="121663" algn="l"/>
              </a:tabLst>
            </a:pPr>
            <a:endParaRPr lang="en-US" sz="1200" dirty="0">
              <a:latin typeface="Arial"/>
              <a:cs typeface="Arial"/>
            </a:endParaRPr>
          </a:p>
        </p:txBody>
      </p:sp>
      <p:pic>
        <p:nvPicPr>
          <p:cNvPr id="10" name="Shape 87">
            <a:extLst>
              <a:ext uri="{FF2B5EF4-FFF2-40B4-BE49-F238E27FC236}">
                <a16:creationId xmlns:a16="http://schemas.microsoft.com/office/drawing/2014/main" id="{C3DBCBC2-6CA3-7643-BE45-4011D5B4B2B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FB57055-8BD3-0F4F-9885-06979A567F6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C34B261-7880-4793-AA63-300CE94664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281226268"/>
      </p:ext>
    </p:extLst>
  </p:cSld>
  <p:clrMapOvr>
    <a:masterClrMapping/>
  </p:clrMapOvr>
  <p:transition>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02357" y="427079"/>
            <a:ext cx="4419600" cy="403225"/>
          </a:xfrm>
        </p:spPr>
        <p:txBody>
          <a:bodyPr>
            <a:normAutofit/>
          </a:bodyPr>
          <a:lstStyle/>
          <a:p>
            <a:r>
              <a:rPr lang="en-US" dirty="0">
                <a:latin typeface="Tahoma" charset="0"/>
                <a:ea typeface="ＭＳ Ｐゴシック" charset="0"/>
                <a:cs typeface="ＭＳ Ｐゴシック" charset="0"/>
              </a:rPr>
              <a:t>Building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1B6E7003-B96F-0547-A979-A9407A6C3BD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6448826"/>
      </p:ext>
    </p:extLst>
  </p:cSld>
  <p:clrMapOvr>
    <a:masterClrMapping/>
  </p:clrMapOvr>
  <p:transition>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41</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There are 3 ways to build a Singularity container</a:t>
            </a:r>
          </a:p>
        </p:txBody>
      </p:sp>
      <p:sp>
        <p:nvSpPr>
          <p:cNvPr id="11" name="Rectangle 10">
            <a:extLst>
              <a:ext uri="{FF2B5EF4-FFF2-40B4-BE49-F238E27FC236}">
                <a16:creationId xmlns:a16="http://schemas.microsoft.com/office/drawing/2014/main" id="{2834298F-0236-8648-B203-29F314A85968}"/>
              </a:ext>
            </a:extLst>
          </p:cNvPr>
          <p:cNvSpPr/>
          <p:nvPr/>
        </p:nvSpPr>
        <p:spPr>
          <a:xfrm>
            <a:off x="160972" y="910305"/>
            <a:ext cx="4355430" cy="2585323"/>
          </a:xfrm>
          <a:prstGeom prst="rect">
            <a:avLst/>
          </a:prstGeom>
        </p:spPr>
        <p:txBody>
          <a:bodyPr wrap="square">
            <a:spAutoFit/>
          </a:bodyPr>
          <a:lstStyle/>
          <a:p>
            <a:pPr marL="228600" indent="-228600">
              <a:buAutoNum type="arabicPeriod"/>
            </a:pPr>
            <a:r>
              <a:rPr lang="en-US" sz="800" dirty="0">
                <a:solidFill>
                  <a:srgbClr val="000000"/>
                </a:solidFill>
                <a:latin typeface="Helvetica Neue" panose="02000503000000020004" pitchFamily="2" charset="0"/>
              </a:rPr>
              <a:t>Build a container on a system on which you have administrative privilege (e.g., your laptop).</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You can interactively develop the container.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Requires many GB of disk space, requires administrative privilege, must keep software up-to-date, container transfer speeds can be slow depending on personal network connection.</a:t>
            </a:r>
          </a:p>
          <a:p>
            <a:pPr marL="228600" indent="-228600">
              <a:buAutoNum type="arabicPeriod"/>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Singularity Hub using recipe, </a:t>
            </a:r>
            <a:r>
              <a:rPr lang="en-US" sz="800" dirty="0" err="1">
                <a:solidFill>
                  <a:srgbClr val="000000"/>
                </a:solidFill>
                <a:latin typeface="Helvetica Neue" panose="02000503000000020004" pitchFamily="2" charset="0"/>
              </a:rPr>
              <a:t>Github</a:t>
            </a:r>
            <a:endParaRPr lang="en-US" sz="800" dirty="0">
              <a:solidFill>
                <a:srgbClr val="000000"/>
              </a:solidFill>
              <a:latin typeface="Helvetica Neue" panose="02000503000000020004" pitchFamily="2" charset="0"/>
            </a:endParaRP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typically faster transfers from Singularity Hub to desired endpoint. </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a:t>
            </a:r>
            <a:r>
              <a:rPr lang="en-US" sz="800" dirty="0" err="1">
                <a:solidFill>
                  <a:srgbClr val="000000"/>
                </a:solidFill>
                <a:latin typeface="Helvetica Neue" panose="02000503000000020004" pitchFamily="2" charset="0"/>
              </a:rPr>
              <a:t>Sylabs</a:t>
            </a:r>
            <a:r>
              <a:rPr lang="en-US" sz="800" dirty="0">
                <a:solidFill>
                  <a:srgbClr val="000000"/>
                </a:solidFill>
                <a:latin typeface="Helvetica Neue" panose="02000503000000020004" pitchFamily="2" charset="0"/>
              </a:rPr>
              <a:t> remote builder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final container is placed on local machine</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 ‘Freemium’ version limited</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8" name="Straight Connector 7">
            <a:extLst>
              <a:ext uri="{FF2B5EF4-FFF2-40B4-BE49-F238E27FC236}">
                <a16:creationId xmlns:a16="http://schemas.microsoft.com/office/drawing/2014/main" id="{5A40B072-28B0-F848-9290-3891A16E973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C427DEC2-F45A-D048-8EB8-97DAC3B018B8}"/>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5AE61113-57AB-094E-9328-95123D0450D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4/17/20 Containers</a:t>
            </a:r>
            <a:endParaRPr lang="en-US" sz="1000" spc="-5" dirty="0"/>
          </a:p>
        </p:txBody>
      </p:sp>
      <p:pic>
        <p:nvPicPr>
          <p:cNvPr id="15" name="Picture 14">
            <a:extLst>
              <a:ext uri="{FF2B5EF4-FFF2-40B4-BE49-F238E27FC236}">
                <a16:creationId xmlns:a16="http://schemas.microsoft.com/office/drawing/2014/main" id="{AA159436-421B-0F41-BC80-33324DB6269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12" name="Shape 87">
            <a:extLst>
              <a:ext uri="{FF2B5EF4-FFF2-40B4-BE49-F238E27FC236}">
                <a16:creationId xmlns:a16="http://schemas.microsoft.com/office/drawing/2014/main" id="{CE5D2415-F945-6D4A-8BE2-1A6D5673A95F}"/>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016450811"/>
      </p:ext>
    </p:extLst>
  </p:cSld>
  <p:clrMapOvr>
    <a:masterClrMapping/>
  </p:clrMapOvr>
  <p:transition>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42</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1" y="113403"/>
            <a:ext cx="3733800" cy="377026"/>
          </a:xfrm>
        </p:spPr>
        <p:txBody>
          <a:bodyPr/>
          <a:lstStyle/>
          <a:p>
            <a:r>
              <a:rPr lang="en-US" dirty="0"/>
              <a:t>What is a recipe?</a:t>
            </a:r>
          </a:p>
        </p:txBody>
      </p:sp>
      <p:pic>
        <p:nvPicPr>
          <p:cNvPr id="4" name="Picture 3">
            <a:extLst>
              <a:ext uri="{FF2B5EF4-FFF2-40B4-BE49-F238E27FC236}">
                <a16:creationId xmlns:a16="http://schemas.microsoft.com/office/drawing/2014/main" id="{2FF02C06-5017-5C44-9FA5-579014E59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448" y="663575"/>
            <a:ext cx="3600450" cy="2152496"/>
          </a:xfrm>
          <a:prstGeom prst="rect">
            <a:avLst/>
          </a:prstGeom>
        </p:spPr>
      </p:pic>
      <p:sp>
        <p:nvSpPr>
          <p:cNvPr id="5" name="TextBox 4">
            <a:extLst>
              <a:ext uri="{FF2B5EF4-FFF2-40B4-BE49-F238E27FC236}">
                <a16:creationId xmlns:a16="http://schemas.microsoft.com/office/drawing/2014/main" id="{D038C409-3E96-8345-8269-55259C197FBA}"/>
              </a:ext>
            </a:extLst>
          </p:cNvPr>
          <p:cNvSpPr txBox="1"/>
          <p:nvPr/>
        </p:nvSpPr>
        <p:spPr>
          <a:xfrm>
            <a:off x="48869" y="670694"/>
            <a:ext cx="490840" cy="215444"/>
          </a:xfrm>
          <a:prstGeom prst="rect">
            <a:avLst/>
          </a:prstGeom>
          <a:noFill/>
        </p:spPr>
        <p:txBody>
          <a:bodyPr wrap="none" rtlCol="0">
            <a:spAutoFit/>
          </a:bodyPr>
          <a:lstStyle/>
          <a:p>
            <a:r>
              <a:rPr lang="en-US" sz="800" dirty="0">
                <a:solidFill>
                  <a:srgbClr val="FF0000"/>
                </a:solidFill>
              </a:rPr>
              <a:t>Header</a:t>
            </a:r>
          </a:p>
        </p:txBody>
      </p:sp>
      <p:sp>
        <p:nvSpPr>
          <p:cNvPr id="17" name="TextBox 16">
            <a:extLst>
              <a:ext uri="{FF2B5EF4-FFF2-40B4-BE49-F238E27FC236}">
                <a16:creationId xmlns:a16="http://schemas.microsoft.com/office/drawing/2014/main" id="{E973824C-F05F-E944-B92F-1D8E8221732C}"/>
              </a:ext>
            </a:extLst>
          </p:cNvPr>
          <p:cNvSpPr txBox="1"/>
          <p:nvPr/>
        </p:nvSpPr>
        <p:spPr>
          <a:xfrm>
            <a:off x="48869" y="977450"/>
            <a:ext cx="595035" cy="215444"/>
          </a:xfrm>
          <a:prstGeom prst="rect">
            <a:avLst/>
          </a:prstGeom>
          <a:noFill/>
        </p:spPr>
        <p:txBody>
          <a:bodyPr wrap="none" rtlCol="0">
            <a:spAutoFit/>
          </a:bodyPr>
          <a:lstStyle/>
          <a:p>
            <a:r>
              <a:rPr lang="en-US" sz="800" dirty="0">
                <a:solidFill>
                  <a:srgbClr val="FF0000"/>
                </a:solidFill>
              </a:rPr>
              <a:t>Metadata</a:t>
            </a:r>
          </a:p>
        </p:txBody>
      </p:sp>
      <p:sp>
        <p:nvSpPr>
          <p:cNvPr id="18" name="TextBox 17">
            <a:extLst>
              <a:ext uri="{FF2B5EF4-FFF2-40B4-BE49-F238E27FC236}">
                <a16:creationId xmlns:a16="http://schemas.microsoft.com/office/drawing/2014/main" id="{7479EDFC-3917-6B40-AD58-E20A4C301F58}"/>
              </a:ext>
            </a:extLst>
          </p:cNvPr>
          <p:cNvSpPr txBox="1"/>
          <p:nvPr/>
        </p:nvSpPr>
        <p:spPr>
          <a:xfrm>
            <a:off x="47137" y="1237682"/>
            <a:ext cx="926429" cy="461665"/>
          </a:xfrm>
          <a:prstGeom prst="rect">
            <a:avLst/>
          </a:prstGeom>
          <a:noFill/>
        </p:spPr>
        <p:txBody>
          <a:bodyPr wrap="square" rtlCol="0">
            <a:spAutoFit/>
          </a:bodyPr>
          <a:lstStyle/>
          <a:p>
            <a:r>
              <a:rPr lang="en-US" sz="800" dirty="0">
                <a:solidFill>
                  <a:srgbClr val="FF0000"/>
                </a:solidFill>
              </a:rPr>
              <a:t>Runtime environment variables</a:t>
            </a:r>
          </a:p>
        </p:txBody>
      </p:sp>
      <p:sp>
        <p:nvSpPr>
          <p:cNvPr id="19" name="TextBox 18">
            <a:extLst>
              <a:ext uri="{FF2B5EF4-FFF2-40B4-BE49-F238E27FC236}">
                <a16:creationId xmlns:a16="http://schemas.microsoft.com/office/drawing/2014/main" id="{BA003BF6-7712-E246-9433-29E5822D2253}"/>
              </a:ext>
            </a:extLst>
          </p:cNvPr>
          <p:cNvSpPr txBox="1"/>
          <p:nvPr/>
        </p:nvSpPr>
        <p:spPr>
          <a:xfrm>
            <a:off x="31464" y="1740406"/>
            <a:ext cx="926429" cy="338554"/>
          </a:xfrm>
          <a:prstGeom prst="rect">
            <a:avLst/>
          </a:prstGeom>
          <a:noFill/>
        </p:spPr>
        <p:txBody>
          <a:bodyPr wrap="square" rtlCol="0">
            <a:spAutoFit/>
          </a:bodyPr>
          <a:lstStyle/>
          <a:p>
            <a:r>
              <a:rPr lang="en-US" sz="800" dirty="0">
                <a:solidFill>
                  <a:srgbClr val="FF0000"/>
                </a:solidFill>
              </a:rPr>
              <a:t>Default program at runtime</a:t>
            </a:r>
          </a:p>
        </p:txBody>
      </p:sp>
      <p:sp>
        <p:nvSpPr>
          <p:cNvPr id="20" name="TextBox 19">
            <a:extLst>
              <a:ext uri="{FF2B5EF4-FFF2-40B4-BE49-F238E27FC236}">
                <a16:creationId xmlns:a16="http://schemas.microsoft.com/office/drawing/2014/main" id="{DB298139-9DA7-0140-905B-5380DCF8F581}"/>
              </a:ext>
            </a:extLst>
          </p:cNvPr>
          <p:cNvSpPr txBox="1"/>
          <p:nvPr/>
        </p:nvSpPr>
        <p:spPr>
          <a:xfrm>
            <a:off x="42132" y="2225837"/>
            <a:ext cx="926429" cy="584775"/>
          </a:xfrm>
          <a:prstGeom prst="rect">
            <a:avLst/>
          </a:prstGeom>
          <a:noFill/>
        </p:spPr>
        <p:txBody>
          <a:bodyPr wrap="square" rtlCol="0">
            <a:spAutoFit/>
          </a:bodyPr>
          <a:lstStyle/>
          <a:p>
            <a:r>
              <a:rPr lang="en-US" sz="800" dirty="0">
                <a:solidFill>
                  <a:srgbClr val="FF0000"/>
                </a:solidFill>
              </a:rPr>
              <a:t>Where software and directories are installed at </a:t>
            </a:r>
            <a:r>
              <a:rPr lang="en-US" sz="800" dirty="0" err="1">
                <a:solidFill>
                  <a:srgbClr val="FF0000"/>
                </a:solidFill>
              </a:rPr>
              <a:t>buildtime</a:t>
            </a:r>
            <a:r>
              <a:rPr lang="en-US" sz="800" dirty="0">
                <a:solidFill>
                  <a:srgbClr val="FF0000"/>
                </a:solidFill>
              </a:rPr>
              <a:t> </a:t>
            </a:r>
          </a:p>
        </p:txBody>
      </p:sp>
      <p:sp>
        <p:nvSpPr>
          <p:cNvPr id="11" name="Date Placeholder 5">
            <a:extLst>
              <a:ext uri="{FF2B5EF4-FFF2-40B4-BE49-F238E27FC236}">
                <a16:creationId xmlns:a16="http://schemas.microsoft.com/office/drawing/2014/main" id="{2E5A8841-2730-7648-96AA-F00ABA869D4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12" name="Picture 11">
            <a:extLst>
              <a:ext uri="{FF2B5EF4-FFF2-40B4-BE49-F238E27FC236}">
                <a16:creationId xmlns:a16="http://schemas.microsoft.com/office/drawing/2014/main" id="{1383821D-0B07-2C48-8969-80C931435AFF}"/>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14" name="TextBox 13">
            <a:extLst>
              <a:ext uri="{FF2B5EF4-FFF2-40B4-BE49-F238E27FC236}">
                <a16:creationId xmlns:a16="http://schemas.microsoft.com/office/drawing/2014/main" id="{2B3A2F5A-3DAF-6042-AE6E-95A55A604F29}"/>
              </a:ext>
            </a:extLst>
          </p:cNvPr>
          <p:cNvSpPr txBox="1"/>
          <p:nvPr/>
        </p:nvSpPr>
        <p:spPr>
          <a:xfrm>
            <a:off x="793119" y="2904767"/>
            <a:ext cx="3669594" cy="230832"/>
          </a:xfrm>
          <a:prstGeom prst="rect">
            <a:avLst/>
          </a:prstGeom>
          <a:noFill/>
        </p:spPr>
        <p:txBody>
          <a:bodyPr wrap="none" rtlCol="0">
            <a:spAutoFit/>
          </a:bodyPr>
          <a:lstStyle/>
          <a:p>
            <a:r>
              <a:rPr lang="en-US" sz="900" i="1" dirty="0"/>
              <a:t>More: </a:t>
            </a:r>
            <a:r>
              <a:rPr lang="en-US" sz="900" i="1" dirty="0">
                <a:hlinkClick r:id="rId4">
                  <a:extLst>
                    <a:ext uri="{A12FA001-AC4F-418D-AE19-62706E023703}">
                      <ahyp:hlinkClr xmlns:ahyp="http://schemas.microsoft.com/office/drawing/2018/hyperlinkcolor" val="tx"/>
                    </a:ext>
                  </a:extLst>
                </a:hlinkClick>
              </a:rPr>
              <a:t>https://www.sylabs.io/guides/3.2/user-guide/definition_files.html</a:t>
            </a:r>
            <a:r>
              <a:rPr lang="en-US" sz="900" i="1" dirty="0"/>
              <a:t>   </a:t>
            </a:r>
          </a:p>
        </p:txBody>
      </p:sp>
      <p:cxnSp>
        <p:nvCxnSpPr>
          <p:cNvPr id="15" name="Straight Connector 14">
            <a:extLst>
              <a:ext uri="{FF2B5EF4-FFF2-40B4-BE49-F238E27FC236}">
                <a16:creationId xmlns:a16="http://schemas.microsoft.com/office/drawing/2014/main" id="{EED62B4B-8D5C-024C-8FF2-624C74CF3227}"/>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6" name="Shape 87">
            <a:extLst>
              <a:ext uri="{FF2B5EF4-FFF2-40B4-BE49-F238E27FC236}">
                <a16:creationId xmlns:a16="http://schemas.microsoft.com/office/drawing/2014/main" id="{F7B313DD-A4D3-2D40-B752-C67140326320}"/>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05164957"/>
      </p:ext>
    </p:extLst>
  </p:cSld>
  <p:clrMapOvr>
    <a:masterClrMapping/>
  </p:clrMapOvr>
  <p:transition>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pic>
        <p:nvPicPr>
          <p:cNvPr id="5" name="Picture 4">
            <a:extLst>
              <a:ext uri="{FF2B5EF4-FFF2-40B4-BE49-F238E27FC236}">
                <a16:creationId xmlns:a16="http://schemas.microsoft.com/office/drawing/2014/main" id="{D1401FB7-BCBB-AA4E-8A24-7DBE79E71A28}"/>
              </a:ext>
            </a:extLst>
          </p:cNvPr>
          <p:cNvPicPr>
            <a:picLocks noChangeAspect="1"/>
          </p:cNvPicPr>
          <p:nvPr/>
        </p:nvPicPr>
        <p:blipFill rotWithShape="1">
          <a:blip r:embed="rId2">
            <a:extLst>
              <a:ext uri="{28A0092B-C50C-407E-A947-70E740481C1C}">
                <a14:useLocalDpi xmlns:a14="http://schemas.microsoft.com/office/drawing/2010/main" val="0"/>
              </a:ext>
            </a:extLst>
          </a:blip>
          <a:srcRect t="14803"/>
          <a:stretch/>
        </p:blipFill>
        <p:spPr>
          <a:xfrm>
            <a:off x="0" y="1273175"/>
            <a:ext cx="4610100" cy="1152591"/>
          </a:xfrm>
          <a:prstGeom prst="rect">
            <a:avLst/>
          </a:prstGeom>
        </p:spPr>
      </p:pic>
      <p:sp>
        <p:nvSpPr>
          <p:cNvPr id="12" name="Title 1">
            <a:extLst>
              <a:ext uri="{FF2B5EF4-FFF2-40B4-BE49-F238E27FC236}">
                <a16:creationId xmlns:a16="http://schemas.microsoft.com/office/drawing/2014/main" id="{155FCCF2-45C7-A245-87C8-CF2487AB09E0}"/>
              </a:ext>
            </a:extLst>
          </p:cNvPr>
          <p:cNvSpPr>
            <a:spLocks noGrp="1"/>
          </p:cNvSpPr>
          <p:nvPr>
            <p:ph type="title"/>
          </p:nvPr>
        </p:nvSpPr>
        <p:spPr>
          <a:xfrm>
            <a:off x="247650" y="171288"/>
            <a:ext cx="3733800" cy="377026"/>
          </a:xfrm>
        </p:spPr>
        <p:txBody>
          <a:bodyPr/>
          <a:lstStyle/>
          <a:p>
            <a:r>
              <a:rPr lang="en-US" dirty="0"/>
              <a:t>Container Formats</a:t>
            </a:r>
          </a:p>
        </p:txBody>
      </p:sp>
      <p:sp>
        <p:nvSpPr>
          <p:cNvPr id="7" name="Date Placeholder 5">
            <a:extLst>
              <a:ext uri="{FF2B5EF4-FFF2-40B4-BE49-F238E27FC236}">
                <a16:creationId xmlns:a16="http://schemas.microsoft.com/office/drawing/2014/main" id="{66AAB4F1-E42D-0F4A-9192-AA2BDDBAC0D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9109DA15-35AA-A14F-B3B9-B2172D7F335A}"/>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4" name="Straight Arrow Connector 3">
            <a:extLst>
              <a:ext uri="{FF2B5EF4-FFF2-40B4-BE49-F238E27FC236}">
                <a16:creationId xmlns:a16="http://schemas.microsoft.com/office/drawing/2014/main" id="{8E0478E9-AE04-5645-BDA1-28AF06DEA913}"/>
              </a:ext>
            </a:extLst>
          </p:cNvPr>
          <p:cNvCxnSpPr>
            <a:cxnSpLocks/>
          </p:cNvCxnSpPr>
          <p:nvPr/>
        </p:nvCxnSpPr>
        <p:spPr>
          <a:xfrm>
            <a:off x="628650" y="1001674"/>
            <a:ext cx="1" cy="2443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247FFE2-692C-C947-B4F8-B66B2DEA8550}"/>
              </a:ext>
            </a:extLst>
          </p:cNvPr>
          <p:cNvSpPr txBox="1"/>
          <p:nvPr/>
        </p:nvSpPr>
        <p:spPr>
          <a:xfrm>
            <a:off x="671984" y="767240"/>
            <a:ext cx="2282997" cy="430887"/>
          </a:xfrm>
          <a:prstGeom prst="rect">
            <a:avLst/>
          </a:prstGeom>
          <a:noFill/>
          <a:ln>
            <a:noFill/>
          </a:ln>
        </p:spPr>
        <p:txBody>
          <a:bodyPr wrap="none" rtlCol="0">
            <a:spAutoFit/>
          </a:bodyPr>
          <a:lstStyle/>
          <a:p>
            <a:r>
              <a:rPr lang="en-US" sz="1100" dirty="0">
                <a:solidFill>
                  <a:srgbClr val="FF0000"/>
                </a:solidFill>
              </a:rPr>
              <a:t>*.</a:t>
            </a:r>
            <a:r>
              <a:rPr lang="en-US" sz="1100" dirty="0" err="1">
                <a:solidFill>
                  <a:srgbClr val="FF0000"/>
                </a:solidFill>
              </a:rPr>
              <a:t>sif</a:t>
            </a:r>
            <a:r>
              <a:rPr lang="en-US" sz="1100" dirty="0">
                <a:solidFill>
                  <a:srgbClr val="FF0000"/>
                </a:solidFill>
              </a:rPr>
              <a:t> format and older *.</a:t>
            </a:r>
            <a:r>
              <a:rPr lang="en-US" sz="1100" dirty="0" err="1">
                <a:solidFill>
                  <a:srgbClr val="FF0000"/>
                </a:solidFill>
              </a:rPr>
              <a:t>simg</a:t>
            </a:r>
            <a:r>
              <a:rPr lang="en-US" sz="1100" dirty="0">
                <a:solidFill>
                  <a:srgbClr val="FF0000"/>
                </a:solidFill>
              </a:rPr>
              <a:t> format </a:t>
            </a:r>
          </a:p>
          <a:p>
            <a:r>
              <a:rPr lang="en-US" sz="1100" dirty="0">
                <a:solidFill>
                  <a:srgbClr val="FF0000"/>
                </a:solidFill>
              </a:rPr>
              <a:t>(immutable final container format)</a:t>
            </a:r>
          </a:p>
        </p:txBody>
      </p:sp>
      <p:sp>
        <p:nvSpPr>
          <p:cNvPr id="14" name="Oval 13">
            <a:extLst>
              <a:ext uri="{FF2B5EF4-FFF2-40B4-BE49-F238E27FC236}">
                <a16:creationId xmlns:a16="http://schemas.microsoft.com/office/drawing/2014/main" id="{F33759C1-D7FB-4343-858D-D2A65A2169ED}"/>
              </a:ext>
            </a:extLst>
          </p:cNvPr>
          <p:cNvSpPr/>
          <p:nvPr/>
        </p:nvSpPr>
        <p:spPr>
          <a:xfrm>
            <a:off x="171450" y="1255142"/>
            <a:ext cx="547342"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1FE5E3D-201E-BA4E-81FF-1250F0DD1B49}"/>
              </a:ext>
            </a:extLst>
          </p:cNvPr>
          <p:cNvSpPr/>
          <p:nvPr/>
        </p:nvSpPr>
        <p:spPr>
          <a:xfrm>
            <a:off x="93698" y="1790858"/>
            <a:ext cx="613064"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8F14811C-E836-A048-8AAC-32303F4802FB}"/>
              </a:ext>
            </a:extLst>
          </p:cNvPr>
          <p:cNvCxnSpPr>
            <a:cxnSpLocks/>
          </p:cNvCxnSpPr>
          <p:nvPr/>
        </p:nvCxnSpPr>
        <p:spPr>
          <a:xfrm flipV="1">
            <a:off x="147611" y="1914235"/>
            <a:ext cx="0" cy="789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3F6909-8ACE-F24D-8B85-34D769A50A11}"/>
              </a:ext>
            </a:extLst>
          </p:cNvPr>
          <p:cNvCxnSpPr/>
          <p:nvPr/>
        </p:nvCxnSpPr>
        <p:spPr>
          <a:xfrm>
            <a:off x="628650" y="1005122"/>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F75E133-60F7-154C-A50F-86B46511E485}"/>
              </a:ext>
            </a:extLst>
          </p:cNvPr>
          <p:cNvCxnSpPr/>
          <p:nvPr/>
        </p:nvCxnSpPr>
        <p:spPr>
          <a:xfrm>
            <a:off x="148943" y="2703413"/>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D8348D1-9EB4-A24D-AE56-AE8B9BFAC39D}"/>
              </a:ext>
            </a:extLst>
          </p:cNvPr>
          <p:cNvSpPr txBox="1"/>
          <p:nvPr/>
        </p:nvSpPr>
        <p:spPr>
          <a:xfrm>
            <a:off x="171450" y="2571635"/>
            <a:ext cx="3781805" cy="261610"/>
          </a:xfrm>
          <a:prstGeom prst="rect">
            <a:avLst/>
          </a:prstGeom>
          <a:noFill/>
          <a:ln>
            <a:noFill/>
          </a:ln>
        </p:spPr>
        <p:txBody>
          <a:bodyPr wrap="none" rtlCol="0">
            <a:spAutoFit/>
          </a:bodyPr>
          <a:lstStyle/>
          <a:p>
            <a:r>
              <a:rPr lang="en-US" sz="1100" dirty="0">
                <a:solidFill>
                  <a:srgbClr val="FF0000"/>
                </a:solidFill>
              </a:rPr>
              <a:t>Writeable sandbox used for interactive container development</a:t>
            </a:r>
          </a:p>
        </p:txBody>
      </p:sp>
      <p:pic>
        <p:nvPicPr>
          <p:cNvPr id="19" name="Shape 87">
            <a:extLst>
              <a:ext uri="{FF2B5EF4-FFF2-40B4-BE49-F238E27FC236}">
                <a16:creationId xmlns:a16="http://schemas.microsoft.com/office/drawing/2014/main" id="{F7E98204-F9BB-6947-8B01-A4CBEB146AA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46425272"/>
      </p:ext>
    </p:extLst>
  </p:cSld>
  <p:clrMapOvr>
    <a:masterClrMapping/>
  </p:clrMapOvr>
  <p:transition>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1. Building a container interactively (demo)</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925341"/>
            <a:ext cx="4496477" cy="2154436"/>
          </a:xfrm>
          <a:prstGeom prst="rect">
            <a:avLst/>
          </a:prstGeom>
        </p:spPr>
        <p:txBody>
          <a:bodyPr wrap="square">
            <a:spAutoFit/>
          </a:bodyPr>
          <a:lstStyle/>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Bootstrap a base container (has OS you want, maybe other stuff too) into a sandbox:</a:t>
            </a:r>
          </a:p>
          <a:p>
            <a:r>
              <a:rPr lang="en-US" sz="8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--sandbox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alpine:latest</a:t>
            </a:r>
            <a:endParaRPr lang="en-US" sz="800" dirty="0">
              <a:solidFill>
                <a:srgbClr val="FF0000"/>
              </a:solidFill>
              <a:latin typeface="Helvetica Neue" panose="02000503000000020004" pitchFamily="2" charset="0"/>
            </a:endParaRPr>
          </a:p>
          <a:p>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Shell into the container and install what you need by trial and error:</a:t>
            </a:r>
            <a:r>
              <a:rPr lang="en-US" sz="1000" dirty="0">
                <a:latin typeface="Courier New" panose="02070309020205020404" pitchFamily="49" charset="0"/>
                <a:cs typeface="Courier New" panose="02070309020205020404" pitchFamily="49" charset="0"/>
              </a:rPr>
              <a:t> </a:t>
            </a:r>
          </a:p>
          <a:p>
            <a:r>
              <a:rPr lang="en-US" sz="10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shell –-writable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800" dirty="0">
                <a:latin typeface="Helvetica Neue" panose="02000503000000020004" pitchFamily="2" charset="0"/>
                <a:ea typeface="Helvetica Neue" panose="02000503000000020004" pitchFamily="2" charset="0"/>
                <a:cs typeface="Helvetica Neue" panose="02000503000000020004" pitchFamily="2" charset="0"/>
              </a:rPr>
              <a:t>[now do stuff in container; as you get it correct, add commands to Singularity recipe]</a:t>
            </a:r>
          </a:p>
          <a:p>
            <a:pPr marL="171450" indent="-171450">
              <a:buFont typeface="Arial" panose="020B0604020202020204" pitchFamily="34" charset="0"/>
              <a:buChar char="•"/>
            </a:pPr>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Now finalize container.  </a:t>
            </a: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You can either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sandbox: </a:t>
            </a:r>
          </a:p>
          <a:p>
            <a:pPr lvl="1"/>
            <a:r>
              <a:rPr lang="en-US" sz="1000" dirty="0">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Or you can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recipe (best practice): </a:t>
            </a:r>
          </a:p>
          <a:p>
            <a:pPr lvl="1"/>
            <a:r>
              <a:rPr lang="en-US" sz="1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Singularity</a:t>
            </a:r>
            <a:endParaRPr lang="en-US" sz="800" dirty="0">
              <a:solidFill>
                <a:srgbClr val="FF0000"/>
              </a:solidFill>
              <a:latin typeface="Helvetica Neue" panose="02000503000000020004" pitchFamily="2" charset="0"/>
            </a:endParaRPr>
          </a:p>
        </p:txBody>
      </p:sp>
      <p:sp>
        <p:nvSpPr>
          <p:cNvPr id="15" name="Slide Number Placeholder 12">
            <a:extLst>
              <a:ext uri="{FF2B5EF4-FFF2-40B4-BE49-F238E27FC236}">
                <a16:creationId xmlns:a16="http://schemas.microsoft.com/office/drawing/2014/main" id="{B913CD1C-3A99-CB4E-8BB8-B18844827008}"/>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44</a:t>
            </a:fld>
            <a:endParaRPr lang="en-US" spc="-20" dirty="0"/>
          </a:p>
        </p:txBody>
      </p:sp>
      <p:cxnSp>
        <p:nvCxnSpPr>
          <p:cNvPr id="17" name="Straight Connector 16">
            <a:extLst>
              <a:ext uri="{FF2B5EF4-FFF2-40B4-BE49-F238E27FC236}">
                <a16:creationId xmlns:a16="http://schemas.microsoft.com/office/drawing/2014/main" id="{65CBAB2C-7FAC-4B46-ACF6-C3E19C613B5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8" name="Date Placeholder 5">
            <a:extLst>
              <a:ext uri="{FF2B5EF4-FFF2-40B4-BE49-F238E27FC236}">
                <a16:creationId xmlns:a16="http://schemas.microsoft.com/office/drawing/2014/main" id="{33AD4EFC-DEF1-FC42-9EEF-D19C1A9FC04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19" name="Picture 18">
            <a:extLst>
              <a:ext uri="{FF2B5EF4-FFF2-40B4-BE49-F238E27FC236}">
                <a16:creationId xmlns:a16="http://schemas.microsoft.com/office/drawing/2014/main" id="{FE6B6926-8AE6-7046-8073-DB6B61E8D5B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8" name="Shape 87">
            <a:extLst>
              <a:ext uri="{FF2B5EF4-FFF2-40B4-BE49-F238E27FC236}">
                <a16:creationId xmlns:a16="http://schemas.microsoft.com/office/drawing/2014/main" id="{1FC9AD1D-ABFA-514E-A267-D8EE39208926}"/>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206768840"/>
      </p:ext>
    </p:extLst>
  </p:cSld>
  <p:clrMapOvr>
    <a:masterClrMapping/>
  </p:clrMapOvr>
  <p:transition>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158089" cy="754053"/>
          </a:xfrm>
        </p:spPr>
        <p:txBody>
          <a:bodyPr/>
          <a:lstStyle/>
          <a:p>
            <a:r>
              <a:rPr lang="en-US" dirty="0"/>
              <a:t>2. Building a container on Singularity Hub (basic steps)</a:t>
            </a:r>
          </a:p>
        </p:txBody>
      </p:sp>
      <p:sp>
        <p:nvSpPr>
          <p:cNvPr id="21" name="Rectangle 20">
            <a:extLst>
              <a:ext uri="{FF2B5EF4-FFF2-40B4-BE49-F238E27FC236}">
                <a16:creationId xmlns:a16="http://schemas.microsoft.com/office/drawing/2014/main" id="{E7FEDAC4-1A3D-F641-B0C0-6BE4A60CDE0E}"/>
              </a:ext>
            </a:extLst>
          </p:cNvPr>
          <p:cNvSpPr/>
          <p:nvPr/>
        </p:nvSpPr>
        <p:spPr>
          <a:xfrm>
            <a:off x="118676" y="923169"/>
            <a:ext cx="4372748" cy="2554545"/>
          </a:xfrm>
          <a:prstGeom prst="rect">
            <a:avLst/>
          </a:prstGeom>
        </p:spPr>
        <p:txBody>
          <a:bodyPr wrap="square">
            <a:spAutoFit/>
          </a:bodyPr>
          <a:lstStyle/>
          <a:p>
            <a:endParaRPr lang="en-US" sz="1000" dirty="0">
              <a:latin typeface="Helvetica Neue" panose="02000503000000020004" pitchFamily="2" charset="0"/>
            </a:endParaRPr>
          </a:p>
          <a:p>
            <a:pPr marL="228600" indent="-228600">
              <a:buAutoNum type="arabicPeriod"/>
            </a:pPr>
            <a:r>
              <a:rPr lang="en-US" sz="1000" dirty="0">
                <a:latin typeface="Helvetica Neue" panose="02000503000000020004" pitchFamily="2" charset="0"/>
              </a:rPr>
              <a:t>Create a recipe file for your container</a:t>
            </a:r>
          </a:p>
          <a:p>
            <a:pPr marL="228600" indent="-228600">
              <a:buAutoNum type="arabicPeriod"/>
            </a:pPr>
            <a:r>
              <a:rPr lang="en-US" sz="1000" dirty="0">
                <a:latin typeface="Helvetica Neue" panose="02000503000000020004" pitchFamily="2" charset="0"/>
              </a:rPr>
              <a:t>Name it “Singularity”</a:t>
            </a:r>
          </a:p>
          <a:p>
            <a:pPr marL="228600" indent="-228600">
              <a:buAutoNum type="arabicPeriod"/>
            </a:pPr>
            <a:r>
              <a:rPr lang="en-US" sz="1000" dirty="0">
                <a:latin typeface="Helvetica Neue" panose="02000503000000020004" pitchFamily="2" charset="0"/>
              </a:rPr>
              <a:t>Create a </a:t>
            </a:r>
            <a:r>
              <a:rPr lang="en-US" sz="1000" dirty="0" err="1">
                <a:latin typeface="Helvetica Neue" panose="02000503000000020004" pitchFamily="2" charset="0"/>
              </a:rPr>
              <a:t>github</a:t>
            </a:r>
            <a:r>
              <a:rPr lang="en-US" sz="1000" dirty="0">
                <a:latin typeface="Helvetica Neue" panose="02000503000000020004" pitchFamily="2" charset="0"/>
              </a:rPr>
              <a:t> repository for your container </a:t>
            </a:r>
          </a:p>
          <a:p>
            <a:pPr marL="228600" indent="-228600">
              <a:buAutoNum type="arabicPeriod"/>
            </a:pPr>
            <a:r>
              <a:rPr lang="en-US" sz="1000" dirty="0">
                <a:latin typeface="Helvetica Neue" panose="02000503000000020004" pitchFamily="2" charset="0"/>
              </a:rPr>
              <a:t>Upload it to your </a:t>
            </a:r>
            <a:r>
              <a:rPr lang="en-US" sz="1000" dirty="0" err="1">
                <a:latin typeface="Helvetica Neue" panose="02000503000000020004" pitchFamily="2" charset="0"/>
              </a:rPr>
              <a:t>github</a:t>
            </a:r>
            <a:r>
              <a:rPr lang="en-US" sz="1000" dirty="0">
                <a:latin typeface="Helvetica Neue" panose="02000503000000020004" pitchFamily="2" charset="0"/>
              </a:rPr>
              <a:t> repository</a:t>
            </a:r>
          </a:p>
          <a:p>
            <a:pPr marL="228600" indent="-228600">
              <a:buAutoNum type="arabicPeriod"/>
            </a:pPr>
            <a:r>
              <a:rPr lang="en-US" sz="1000" dirty="0">
                <a:latin typeface="Helvetica Neue" panose="02000503000000020004" pitchFamily="2" charset="0"/>
              </a:rPr>
              <a:t>Log into Singularity Hub using your </a:t>
            </a:r>
            <a:r>
              <a:rPr lang="en-US" sz="1000" dirty="0" err="1">
                <a:latin typeface="Helvetica Neue" panose="02000503000000020004" pitchFamily="2" charset="0"/>
              </a:rPr>
              <a:t>github</a:t>
            </a:r>
            <a:r>
              <a:rPr lang="en-US" sz="1000" dirty="0">
                <a:latin typeface="Helvetica Neue" panose="02000503000000020004" pitchFamily="2" charset="0"/>
              </a:rPr>
              <a:t> username/password</a:t>
            </a:r>
          </a:p>
          <a:p>
            <a:pPr marL="228600" indent="-228600">
              <a:buAutoNum type="arabicPeriod"/>
            </a:pPr>
            <a:r>
              <a:rPr lang="en-US" sz="1000" dirty="0">
                <a:latin typeface="Helvetica Neue" panose="02000503000000020004" pitchFamily="2" charset="0"/>
              </a:rPr>
              <a:t>Go to “My Collections” and choose “ADD A COLLECTION”</a:t>
            </a:r>
          </a:p>
          <a:p>
            <a:pPr marL="228600" indent="-228600">
              <a:buAutoNum type="arabicPeriod"/>
            </a:pPr>
            <a:r>
              <a:rPr lang="en-US" sz="1000" dirty="0">
                <a:latin typeface="Helvetica Neue" panose="02000503000000020004" pitchFamily="2" charset="0"/>
              </a:rPr>
              <a:t>Select the </a:t>
            </a:r>
            <a:r>
              <a:rPr lang="en-US" sz="1000" dirty="0" err="1">
                <a:latin typeface="Helvetica Neue" panose="02000503000000020004" pitchFamily="2" charset="0"/>
              </a:rPr>
              <a:t>github</a:t>
            </a:r>
            <a:r>
              <a:rPr lang="en-US" sz="1000" dirty="0">
                <a:latin typeface="Helvetica Neue" panose="02000503000000020004" pitchFamily="2" charset="0"/>
              </a:rPr>
              <a:t> repository you just uploaded.</a:t>
            </a:r>
          </a:p>
          <a:p>
            <a:pPr marL="228600" indent="-228600">
              <a:buAutoNum type="arabicPeriod"/>
            </a:pPr>
            <a:r>
              <a:rPr lang="en-US" sz="1000" dirty="0">
                <a:latin typeface="Helvetica Neue" panose="02000503000000020004" pitchFamily="2" charset="0"/>
              </a:rPr>
              <a:t>The container will build automatically.</a:t>
            </a:r>
          </a:p>
          <a:p>
            <a:pPr marL="228600" indent="-228600">
              <a:buAutoNum type="arabicPeriod"/>
            </a:pPr>
            <a:r>
              <a:rPr lang="en-US" sz="1000" dirty="0">
                <a:latin typeface="Helvetica Neue" panose="02000503000000020004" pitchFamily="2" charset="0"/>
              </a:rPr>
              <a:t>Revised recipes are automatically rebuilt when pushed to </a:t>
            </a:r>
            <a:r>
              <a:rPr lang="en-US" sz="1000" dirty="0" err="1">
                <a:latin typeface="Helvetica Neue" panose="02000503000000020004" pitchFamily="2" charset="0"/>
              </a:rPr>
              <a:t>github</a:t>
            </a:r>
            <a:r>
              <a:rPr lang="en-US" sz="1000" dirty="0">
                <a:latin typeface="Helvetica Neue" panose="02000503000000020004" pitchFamily="2" charset="0"/>
              </a:rPr>
              <a:t>.</a:t>
            </a:r>
          </a:p>
          <a:p>
            <a:pPr marL="228600" indent="-228600">
              <a:buAutoNum type="arabicPeriod"/>
            </a:pPr>
            <a:r>
              <a:rPr lang="en-US" sz="1000" dirty="0">
                <a:latin typeface="Helvetica Neue" panose="02000503000000020004" pitchFamily="2" charset="0"/>
              </a:rPr>
              <a:t>Additional details at: </a:t>
            </a:r>
            <a:r>
              <a:rPr lang="en-US" sz="1000" i="1" dirty="0">
                <a:latin typeface="Helvetica Neue" panose="02000503000000020004" pitchFamily="2" charset="0"/>
                <a:hlinkClick r:id="rId2"/>
              </a:rPr>
              <a:t>https://github.com/singularityhub/singularityhub.github.io/wiki</a:t>
            </a:r>
            <a:endParaRPr lang="en-US" sz="1000" i="1" dirty="0">
              <a:latin typeface="Helvetica Neue" panose="02000503000000020004" pitchFamily="2" charset="0"/>
            </a:endParaRPr>
          </a:p>
          <a:p>
            <a:pPr marL="228600" indent="-228600">
              <a:buAutoNum type="arabicPeriod"/>
            </a:pPr>
            <a:endParaRPr lang="en-US" sz="1000" dirty="0">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F70A7E66-1FCC-FD41-A8B1-A8B71337496F}"/>
              </a:ext>
            </a:extLst>
          </p:cNvPr>
          <p:cNvSpPr txBox="1"/>
          <p:nvPr/>
        </p:nvSpPr>
        <p:spPr>
          <a:xfrm>
            <a:off x="171450" y="2873375"/>
            <a:ext cx="4419601" cy="230832"/>
          </a:xfrm>
          <a:prstGeom prst="rect">
            <a:avLst/>
          </a:prstGeom>
          <a:noFill/>
        </p:spPr>
        <p:txBody>
          <a:bodyPr wrap="square" rtlCol="0">
            <a:spAutoFit/>
          </a:bodyPr>
          <a:lstStyle/>
          <a:p>
            <a:r>
              <a:rPr lang="en-US" sz="900" i="1" dirty="0">
                <a:solidFill>
                  <a:schemeClr val="tx2">
                    <a:lumMod val="60000"/>
                    <a:lumOff val="40000"/>
                  </a:schemeClr>
                </a:solidFill>
              </a:rPr>
              <a:t>**Note: You can build Docker containers on Docker Hub using a nearly identical process!</a:t>
            </a:r>
          </a:p>
        </p:txBody>
      </p:sp>
      <p:pic>
        <p:nvPicPr>
          <p:cNvPr id="9" name="Shape 87">
            <a:extLst>
              <a:ext uri="{FF2B5EF4-FFF2-40B4-BE49-F238E27FC236}">
                <a16:creationId xmlns:a16="http://schemas.microsoft.com/office/drawing/2014/main" id="{D1AEDCCB-1B19-B44A-A213-F313A07C736B}"/>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75701113"/>
      </p:ext>
    </p:extLst>
  </p:cSld>
  <p:clrMapOvr>
    <a:masterClrMapping/>
  </p:clrMapOvr>
  <p:transition>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234290" cy="1131079"/>
          </a:xfrm>
        </p:spPr>
        <p:txBody>
          <a:bodyPr/>
          <a:lstStyle/>
          <a:p>
            <a:r>
              <a:rPr lang="en-US" dirty="0"/>
              <a:t>3. Building a container with </a:t>
            </a:r>
            <a:r>
              <a:rPr lang="en-US" dirty="0" err="1"/>
              <a:t>Sylabs</a:t>
            </a:r>
            <a:r>
              <a:rPr lang="en-US" dirty="0"/>
              <a:t> Remote Builder (demo)</a:t>
            </a:r>
          </a:p>
        </p:txBody>
      </p:sp>
      <p:sp>
        <p:nvSpPr>
          <p:cNvPr id="21" name="Rectangle 20">
            <a:extLst>
              <a:ext uri="{FF2B5EF4-FFF2-40B4-BE49-F238E27FC236}">
                <a16:creationId xmlns:a16="http://schemas.microsoft.com/office/drawing/2014/main" id="{E7FEDAC4-1A3D-F641-B0C0-6BE4A60CDE0E}"/>
              </a:ext>
            </a:extLst>
          </p:cNvPr>
          <p:cNvSpPr/>
          <p:nvPr/>
        </p:nvSpPr>
        <p:spPr>
          <a:xfrm>
            <a:off x="30068" y="968375"/>
            <a:ext cx="4580032" cy="2785378"/>
          </a:xfrm>
          <a:prstGeom prst="rect">
            <a:avLst/>
          </a:prstGeom>
        </p:spPr>
        <p:txBody>
          <a:bodyPr wrap="square">
            <a:spAutoFit/>
          </a:bodyPr>
          <a:lstStyle/>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Get a token from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Sylabs</a:t>
            </a:r>
            <a:r>
              <a:rPr lang="en-US" sz="1000" dirty="0">
                <a:latin typeface="Helvetica Neue" panose="02000503000000020004" pitchFamily="2" charset="0"/>
                <a:ea typeface="Helvetica Neue" panose="02000503000000020004" pitchFamily="2" charset="0"/>
                <a:cs typeface="Helvetica Neue" panose="02000503000000020004" pitchFamily="2" charset="0"/>
              </a:rPr>
              <a:t> Cloud: </a:t>
            </a:r>
            <a:r>
              <a:rPr lang="en-US" sz="1000" u="sng" dirty="0">
                <a:latin typeface="Helvetica Neue" panose="02000503000000020004" pitchFamily="2" charset="0"/>
                <a:ea typeface="Helvetica Neue" panose="02000503000000020004" pitchFamily="2" charset="0"/>
                <a:cs typeface="Helvetica Neue" panose="02000503000000020004" pitchFamily="2" charset="0"/>
                <a:hlinkClick r:id="rId2"/>
              </a:rPr>
              <a:t>https://cloud.sylabs.io/auth</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Login using your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Github</a:t>
            </a:r>
            <a:r>
              <a:rPr lang="en-US" sz="1000" dirty="0">
                <a:latin typeface="Helvetica Neue" panose="02000503000000020004" pitchFamily="2" charset="0"/>
                <a:ea typeface="Helvetica Neue" panose="02000503000000020004" pitchFamily="2" charset="0"/>
                <a:cs typeface="Helvetica Neue" panose="02000503000000020004" pitchFamily="2" charset="0"/>
              </a:rPr>
              <a:t> account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Provide a label under “Create a New Access Token”</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Click “Create New Token”</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Copy the token string (&lt;your-token&gt;)</a:t>
            </a:r>
          </a:p>
          <a:p>
            <a:pPr marL="685800" lvl="1" indent="-228600">
              <a:buAutoNum type="arabicPeriod"/>
            </a:pP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Add the token on your host machine:</a:t>
            </a:r>
          </a:p>
          <a:p>
            <a:pPr marL="685800" lvl="1" indent="-228600">
              <a:buAutoNum type="arabicPeriod"/>
            </a:pP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mkdir</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~/.singularity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echo “&lt;your-token&gt;” &gt; ~/.singularity/</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sylabs</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-token</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Issue the command to build your container remotely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build --remote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myimage.sif</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myrecipe.def</a:t>
            </a: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If successful, the container will be placed in your working directory</a:t>
            </a:r>
            <a:endParaRPr lang="en-US" sz="1000" dirty="0">
              <a:latin typeface="Helvetica Neue" panose="02000503000000020004" pitchFamily="2" charset="0"/>
            </a:endParaRPr>
          </a:p>
          <a:p>
            <a:pPr marL="228600" indent="-228600">
              <a:buAutoNum type="arabicPeriod"/>
            </a:pPr>
            <a:endParaRPr lang="en-US" sz="1000" dirty="0">
              <a:highlight>
                <a:srgbClr val="FFFF00"/>
              </a:highlight>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07E81770-DE9A-0448-90DF-6D02F0B46E09}"/>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32474170"/>
      </p:ext>
    </p:extLst>
  </p:cSld>
  <p:clrMapOvr>
    <a:masterClrMapping/>
  </p:clrMapOvr>
  <p:transition>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Thank you!</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47</a:t>
            </a:fld>
            <a:endParaRPr lang="en-US" spc="-20" dirty="0"/>
          </a:p>
        </p:txBody>
      </p:sp>
      <p:sp>
        <p:nvSpPr>
          <p:cNvPr id="18" name="object 3">
            <a:extLst>
              <a:ext uri="{FF2B5EF4-FFF2-40B4-BE49-F238E27FC236}">
                <a16:creationId xmlns:a16="http://schemas.microsoft.com/office/drawing/2014/main" id="{2A9E7A5C-B753-3249-850C-71EEDB9D9EB0}"/>
              </a:ext>
            </a:extLst>
          </p:cNvPr>
          <p:cNvSpPr txBox="1"/>
          <p:nvPr/>
        </p:nvSpPr>
        <p:spPr>
          <a:xfrm>
            <a:off x="171450" y="1639103"/>
            <a:ext cx="4331626" cy="1579278"/>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Additional learning resources: </a:t>
            </a:r>
          </a:p>
          <a:p>
            <a:pPr marL="12700" marR="29845">
              <a:lnSpc>
                <a:spcPct val="100000"/>
              </a:lnSpc>
              <a:spcBef>
                <a:spcPts val="95"/>
              </a:spcBef>
            </a:pPr>
            <a:endParaRPr lang="en-US" sz="1000" spc="-10" dirty="0">
              <a:solidFill>
                <a:srgbClr val="A9A37D"/>
              </a:solidFill>
              <a:latin typeface="Tahoma"/>
              <a:cs typeface="Tahoma"/>
            </a:endParaRPr>
          </a:p>
          <a:p>
            <a:pPr marL="12700"/>
            <a:r>
              <a:rPr lang="en-US" sz="900" i="1" spc="-25" dirty="0">
                <a:solidFill>
                  <a:srgbClr val="999999"/>
                </a:solidFill>
                <a:latin typeface="Tahoma"/>
                <a:cs typeface="Tahoma"/>
              </a:rPr>
              <a:t>Slides and Examples from this course: </a:t>
            </a:r>
          </a:p>
          <a:p>
            <a:pPr marL="12700"/>
            <a:r>
              <a:rPr lang="en-US" sz="900" i="1" spc="-10" dirty="0">
                <a:latin typeface="Tahoma"/>
                <a:cs typeface="Tahoma"/>
              </a:rPr>
              <a:t>https://</a:t>
            </a:r>
            <a:r>
              <a:rPr lang="en-US" sz="900" i="1" spc="-10" dirty="0" err="1">
                <a:latin typeface="Tahoma"/>
                <a:cs typeface="Tahoma"/>
              </a:rPr>
              <a:t>github.com</a:t>
            </a:r>
            <a:r>
              <a:rPr lang="en-US" sz="900" i="1" spc="-10" dirty="0">
                <a:latin typeface="Tahoma"/>
                <a:cs typeface="Tahoma"/>
              </a:rPr>
              <a:t>/</a:t>
            </a:r>
            <a:r>
              <a:rPr lang="en-US" sz="900" i="1" spc="-10" dirty="0" err="1">
                <a:latin typeface="Tahoma"/>
                <a:cs typeface="Tahoma"/>
              </a:rPr>
              <a:t>ResearchComputing</a:t>
            </a:r>
            <a:r>
              <a:rPr lang="en-US" sz="900" i="1" spc="-10" dirty="0">
                <a:latin typeface="Tahoma"/>
                <a:cs typeface="Tahoma"/>
              </a:rPr>
              <a:t>/NOAA_CONTAINER_TUTORIAL_SPRING_2020 </a:t>
            </a:r>
            <a:endParaRPr lang="en-US" sz="900" i="1" spc="-25" dirty="0">
              <a:latin typeface="Tahoma"/>
              <a:cs typeface="Tahoma"/>
            </a:endParaRPr>
          </a:p>
          <a:p>
            <a:pPr marL="12700">
              <a:lnSpc>
                <a:spcPct val="100000"/>
              </a:lnSpc>
            </a:pPr>
            <a:endParaRPr lang="en-US" sz="900" i="1" spc="-25" dirty="0">
              <a:solidFill>
                <a:srgbClr val="999999"/>
              </a:solidFill>
              <a:latin typeface="Tahoma"/>
              <a:cs typeface="Tahoma"/>
            </a:endParaRPr>
          </a:p>
          <a:p>
            <a:pPr marL="12700">
              <a:lnSpc>
                <a:spcPct val="100000"/>
              </a:lnSpc>
            </a:pPr>
            <a:r>
              <a:rPr lang="en-US" sz="900" i="1" spc="-25" dirty="0">
                <a:solidFill>
                  <a:srgbClr val="999999"/>
                </a:solidFill>
                <a:latin typeface="Tahoma"/>
                <a:cs typeface="Tahoma"/>
              </a:rPr>
              <a:t>Web resources: </a:t>
            </a:r>
          </a:p>
          <a:p>
            <a:pPr marL="12700">
              <a:lnSpc>
                <a:spcPct val="100000"/>
              </a:lnSpc>
            </a:pPr>
            <a:r>
              <a:rPr lang="en-US" sz="900" i="1" spc="-25" dirty="0">
                <a:solidFill>
                  <a:srgbClr val="999999"/>
                </a:solidFill>
                <a:latin typeface="Tahoma"/>
                <a:cs typeface="Tahoma"/>
                <a:hlinkClick r:id="rId2"/>
              </a:rPr>
              <a:t>https://training.play-with-docker.com</a:t>
            </a:r>
            <a:r>
              <a:rPr lang="en-US" sz="900" i="1" spc="-25" dirty="0">
                <a:solidFill>
                  <a:srgbClr val="999999"/>
                </a:solidFill>
                <a:latin typeface="Tahoma"/>
                <a:cs typeface="Tahoma"/>
              </a:rPr>
              <a:t> (docker online training materials)</a:t>
            </a:r>
          </a:p>
          <a:p>
            <a:pPr marL="12700">
              <a:lnSpc>
                <a:spcPct val="100000"/>
              </a:lnSpc>
            </a:pPr>
            <a:r>
              <a:rPr lang="en-US" sz="900" i="1" spc="-25" dirty="0">
                <a:solidFill>
                  <a:srgbClr val="999999"/>
                </a:solidFill>
                <a:latin typeface="Tahoma"/>
                <a:cs typeface="Tahoma"/>
                <a:hlinkClick r:id="rId3"/>
              </a:rPr>
              <a:t>https://hub.docker.com</a:t>
            </a:r>
            <a:r>
              <a:rPr lang="en-US" sz="900" i="1" spc="-25" dirty="0">
                <a:solidFill>
                  <a:srgbClr val="999999"/>
                </a:solidFill>
                <a:latin typeface="Tahoma"/>
                <a:cs typeface="Tahoma"/>
              </a:rPr>
              <a:t> (Docker Hub)</a:t>
            </a:r>
          </a:p>
          <a:p>
            <a:pPr marL="12700">
              <a:lnSpc>
                <a:spcPct val="100000"/>
              </a:lnSpc>
            </a:pPr>
            <a:r>
              <a:rPr lang="en-US" sz="900" i="1" spc="-25" dirty="0">
                <a:solidFill>
                  <a:srgbClr val="999999"/>
                </a:solidFill>
                <a:latin typeface="Tahoma"/>
                <a:cs typeface="Tahoma"/>
                <a:hlinkClick r:id="rId4"/>
              </a:rPr>
              <a:t>https://www.sylabs.io/guides/3.4/user-guide/</a:t>
            </a:r>
            <a:r>
              <a:rPr lang="en-US" sz="900" i="1" spc="-25" dirty="0">
                <a:solidFill>
                  <a:srgbClr val="999999"/>
                </a:solidFill>
                <a:latin typeface="Tahoma"/>
                <a:cs typeface="Tahoma"/>
              </a:rPr>
              <a:t> (user guide for Singularity)</a:t>
            </a:r>
          </a:p>
          <a:p>
            <a:pPr marL="12700">
              <a:lnSpc>
                <a:spcPct val="100000"/>
              </a:lnSpc>
            </a:pPr>
            <a:r>
              <a:rPr lang="en-US" sz="900" i="1" spc="-25" dirty="0">
                <a:solidFill>
                  <a:srgbClr val="999999"/>
                </a:solidFill>
                <a:latin typeface="Tahoma"/>
                <a:cs typeface="Tahoma"/>
                <a:hlinkClick r:id="rId5"/>
              </a:rPr>
              <a:t>https://www.singularity-hub.org/</a:t>
            </a:r>
            <a:r>
              <a:rPr lang="en-US" sz="900" i="1" spc="-25" dirty="0">
                <a:solidFill>
                  <a:srgbClr val="999999"/>
                </a:solidFill>
                <a:latin typeface="Tahoma"/>
                <a:cs typeface="Tahoma"/>
              </a:rPr>
              <a:t>  (Singularity Hub)</a:t>
            </a:r>
          </a:p>
          <a:p>
            <a:pPr marL="12700">
              <a:lnSpc>
                <a:spcPct val="100000"/>
              </a:lnSpc>
            </a:pPr>
            <a:endParaRPr lang="en-US" sz="900" i="1" spc="-25" dirty="0">
              <a:solidFill>
                <a:srgbClr val="999999"/>
              </a:solidFill>
              <a:latin typeface="Tahoma"/>
              <a:cs typeface="Tahoma"/>
            </a:endParaRPr>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6">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7"/>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survey:</a:t>
            </a:r>
          </a:p>
          <a:p>
            <a:pPr marL="12700" marR="29845">
              <a:lnSpc>
                <a:spcPct val="100000"/>
              </a:lnSpc>
              <a:spcBef>
                <a:spcPts val="95"/>
              </a:spcBef>
            </a:pPr>
            <a:r>
              <a:rPr lang="en-US" sz="900" i="1" spc="-10" dirty="0">
                <a:solidFill>
                  <a:schemeClr val="bg1">
                    <a:lumMod val="65000"/>
                  </a:schemeClr>
                </a:solidFill>
                <a:latin typeface="Tahoma"/>
                <a:cs typeface="Tahoma"/>
                <a:hlinkClick r:id="rId8"/>
              </a:rPr>
              <a:t>http://tinyurl.com/curc-survey18</a:t>
            </a:r>
            <a:endParaRPr lang="en-US" sz="900" i="1" spc="-10" dirty="0">
              <a:solidFill>
                <a:schemeClr val="bg1">
                  <a:lumMod val="65000"/>
                </a:schemeClr>
              </a:solidFill>
              <a:latin typeface="Tahoma"/>
              <a:cs typeface="Tahoma"/>
            </a:endParaRPr>
          </a:p>
        </p:txBody>
      </p:sp>
      <p:sp>
        <p:nvSpPr>
          <p:cNvPr id="15" name="object 3">
            <a:extLst>
              <a:ext uri="{FF2B5EF4-FFF2-40B4-BE49-F238E27FC236}">
                <a16:creationId xmlns:a16="http://schemas.microsoft.com/office/drawing/2014/main" id="{24903A8A-0BC6-3641-8246-C2D21D48215E}"/>
              </a:ext>
            </a:extLst>
          </p:cNvPr>
          <p:cNvSpPr txBox="1"/>
          <p:nvPr/>
        </p:nvSpPr>
        <p:spPr>
          <a:xfrm>
            <a:off x="337590" y="1153796"/>
            <a:ext cx="3643859" cy="468718"/>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Contact information:</a:t>
            </a:r>
          </a:p>
          <a:p>
            <a:pPr marL="12700" marR="29845">
              <a:lnSpc>
                <a:spcPct val="100000"/>
              </a:lnSpc>
              <a:spcBef>
                <a:spcPts val="95"/>
              </a:spcBef>
            </a:pPr>
            <a:r>
              <a:rPr lang="en-US" sz="900" i="1" spc="-10" dirty="0">
                <a:solidFill>
                  <a:schemeClr val="bg1">
                    <a:lumMod val="65000"/>
                  </a:schemeClr>
                </a:solidFill>
                <a:latin typeface="Tahoma"/>
                <a:cs typeface="Tahoma"/>
                <a:hlinkClick r:id="rId9"/>
              </a:rPr>
              <a:t>Andrew.Monaghan@Colorado.edu</a:t>
            </a:r>
            <a:r>
              <a:rPr lang="en-US" sz="900" i="1" spc="-10" dirty="0">
                <a:solidFill>
                  <a:schemeClr val="bg1">
                    <a:lumMod val="65000"/>
                  </a:schemeClr>
                </a:solidFill>
                <a:latin typeface="Tahoma"/>
                <a:cs typeface="Tahoma"/>
              </a:rPr>
              <a:t>; </a:t>
            </a:r>
            <a:r>
              <a:rPr lang="en-US" sz="900" i="1" spc="-10" dirty="0">
                <a:solidFill>
                  <a:schemeClr val="bg1">
                    <a:lumMod val="65000"/>
                  </a:schemeClr>
                </a:solidFill>
                <a:latin typeface="Tahoma"/>
                <a:cs typeface="Tahoma"/>
                <a:hlinkClick r:id="rId10"/>
              </a:rPr>
              <a:t>Daniel.Trahan@Colorado.edu</a:t>
            </a:r>
            <a:endParaRPr lang="en-US" sz="900" i="1" spc="-10" dirty="0">
              <a:solidFill>
                <a:schemeClr val="bg1">
                  <a:lumMod val="65000"/>
                </a:schemeClr>
              </a:solidFill>
              <a:latin typeface="Tahoma"/>
              <a:cs typeface="Tahoma"/>
            </a:endParaRPr>
          </a:p>
          <a:p>
            <a:pPr marL="12700" marR="29845">
              <a:lnSpc>
                <a:spcPct val="100000"/>
              </a:lnSpc>
              <a:spcBef>
                <a:spcPts val="95"/>
              </a:spcBef>
            </a:pP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3600086892"/>
      </p:ext>
    </p:extLst>
  </p:cSld>
  <p:clrMapOvr>
    <a:masterClrMapping/>
  </p:clrMapOvr>
  <p:transition>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48</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Extra slides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cxnSp>
        <p:nvCxnSpPr>
          <p:cNvPr id="9" name="Straight Connector 8">
            <a:extLst>
              <a:ext uri="{FF2B5EF4-FFF2-40B4-BE49-F238E27FC236}">
                <a16:creationId xmlns:a16="http://schemas.microsoft.com/office/drawing/2014/main" id="{731328AF-9A2E-0243-A027-42258473C57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1533842D-FD1E-024E-960C-4B9CB4C8D0F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8B2A31F1-C6C1-A147-91CB-A80D0DE5401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2" name="Shape 87">
            <a:extLst>
              <a:ext uri="{FF2B5EF4-FFF2-40B4-BE49-F238E27FC236}">
                <a16:creationId xmlns:a16="http://schemas.microsoft.com/office/drawing/2014/main" id="{FE5C1B4F-3D3C-7D4A-A75B-03EC4DD6873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AFBE9EE-75FC-4742-B151-5341164EF3B0}"/>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489610233"/>
      </p:ext>
    </p:extLst>
  </p:cSld>
  <p:clrMapOvr>
    <a:masterClrMapping/>
  </p:clrMapOvr>
  <p:transition>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49</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Hands-on Example</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6" name="Date Placeholder 5">
            <a:extLst>
              <a:ext uri="{FF2B5EF4-FFF2-40B4-BE49-F238E27FC236}">
                <a16:creationId xmlns:a16="http://schemas.microsoft.com/office/drawing/2014/main" id="{75D26E80-F36E-744E-9D1A-A083DD2B6C0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021E042A-1261-BA4C-B96B-444817C140A6}"/>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9" name="Straight Connector 8">
            <a:extLst>
              <a:ext uri="{FF2B5EF4-FFF2-40B4-BE49-F238E27FC236}">
                <a16:creationId xmlns:a16="http://schemas.microsoft.com/office/drawing/2014/main" id="{0CE5DBCB-CCAE-1E48-8EDA-0F39C030DC3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2797DB8-6EA6-A344-9AB5-E4FC00431CA0}"/>
              </a:ext>
            </a:extLst>
          </p:cNvPr>
          <p:cNvSpPr txBox="1"/>
          <p:nvPr/>
        </p:nvSpPr>
        <p:spPr>
          <a:xfrm>
            <a:off x="159420" y="1425575"/>
            <a:ext cx="1592168" cy="553998"/>
          </a:xfrm>
          <a:prstGeom prst="rect">
            <a:avLst/>
          </a:prstGeom>
          <a:noFill/>
        </p:spPr>
        <p:txBody>
          <a:bodyPr wrap="square" rtlCol="0">
            <a:spAutoFit/>
          </a:bodyPr>
          <a:lstStyle/>
          <a:p>
            <a:pPr marL="342900" indent="-342900">
              <a:buFont typeface="Arial" panose="020B0604020202020204" pitchFamily="34" charset="0"/>
              <a:buChar char="•"/>
            </a:pPr>
            <a:r>
              <a:rPr lang="en-US" sz="1000" dirty="0"/>
              <a:t>Build a container on </a:t>
            </a:r>
            <a:r>
              <a:rPr lang="en-US" sz="1000" u="sng" dirty="0"/>
              <a:t>Singularity Hub</a:t>
            </a:r>
          </a:p>
          <a:p>
            <a:pPr marL="342900" indent="-342900">
              <a:buFont typeface="Arial" panose="020B0604020202020204" pitchFamily="34" charset="0"/>
              <a:buChar char="•"/>
            </a:pPr>
            <a:endParaRPr lang="en-US" sz="1000" dirty="0"/>
          </a:p>
        </p:txBody>
      </p:sp>
      <p:pic>
        <p:nvPicPr>
          <p:cNvPr id="10" name="Shape 87">
            <a:extLst>
              <a:ext uri="{FF2B5EF4-FFF2-40B4-BE49-F238E27FC236}">
                <a16:creationId xmlns:a16="http://schemas.microsoft.com/office/drawing/2014/main" id="{2456C5F6-22BC-1A41-8400-A72384CC327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160551889"/>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a:t>
            </a:fld>
            <a:endParaRPr lang="en-US" spc="-2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Virtualization (1)</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028449"/>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210">
                <a:solidFill>
                  <a:srgbClr val="2F2B20"/>
                </a:solidFill>
                <a:latin typeface="Arial"/>
                <a:cs typeface="Arial"/>
              </a:rPr>
              <a:t>Hardware virtualization (not used by containers!)</a:t>
            </a:r>
          </a:p>
          <a:p>
            <a:pPr marL="578863" lvl="1" indent="-115260">
              <a:spcBef>
                <a:spcPts val="328"/>
              </a:spcBef>
              <a:buClr>
                <a:srgbClr val="A9A57C"/>
              </a:buClr>
              <a:buChar char="•"/>
              <a:tabLst>
                <a:tab pos="121663" algn="l"/>
              </a:tabLst>
            </a:pPr>
            <a:r>
              <a:rPr lang="en-US" sz="1050">
                <a:latin typeface="Arial"/>
                <a:cs typeface="Arial"/>
              </a:rPr>
              <a:t>Can run many OS’s on same hardware (machine)</a:t>
            </a:r>
          </a:p>
          <a:p>
            <a:pPr marL="578863" lvl="1" indent="-115260">
              <a:spcBef>
                <a:spcPts val="328"/>
              </a:spcBef>
              <a:buClr>
                <a:srgbClr val="A9A57C"/>
              </a:buClr>
              <a:buChar char="•"/>
              <a:tabLst>
                <a:tab pos="121663" algn="l"/>
              </a:tabLst>
            </a:pPr>
            <a:r>
              <a:rPr lang="en-US" sz="1050">
                <a:latin typeface="Arial"/>
                <a:cs typeface="Arial"/>
              </a:rPr>
              <a:t>E.g., </a:t>
            </a:r>
            <a:r>
              <a:rPr lang="en-US" sz="1050" err="1">
                <a:latin typeface="Arial"/>
                <a:cs typeface="Arial"/>
              </a:rPr>
              <a:t>VirtualBox</a:t>
            </a:r>
            <a:r>
              <a:rPr lang="en-US" sz="1050">
                <a:latin typeface="Arial"/>
                <a:cs typeface="Arial"/>
              </a:rPr>
              <a:t>, VMWare</a:t>
            </a:r>
            <a:endParaRPr lang="en-US" sz="1210">
              <a:latin typeface="Arial"/>
              <a:cs typeface="Arial"/>
            </a:endParaRPr>
          </a:p>
          <a:p>
            <a:pPr marL="578863" lvl="1" indent="-115260">
              <a:spcBef>
                <a:spcPts val="328"/>
              </a:spcBef>
              <a:buClr>
                <a:srgbClr val="A9A57C"/>
              </a:buClr>
              <a:buChar char="•"/>
              <a:tabLst>
                <a:tab pos="121663" algn="l"/>
              </a:tabLst>
            </a:pPr>
            <a:endParaRPr lang="en-US" sz="1050">
              <a:latin typeface="Arial"/>
              <a:cs typeface="Arial"/>
            </a:endParaRPr>
          </a:p>
          <a:p>
            <a:pPr marL="6403">
              <a:spcBef>
                <a:spcPts val="328"/>
              </a:spcBef>
              <a:buClr>
                <a:srgbClr val="A9A57C"/>
              </a:buClr>
              <a:tabLst>
                <a:tab pos="121663" algn="l"/>
              </a:tabLst>
            </a:pPr>
            <a:endParaRPr lang="en-US" sz="1050">
              <a:latin typeface="Arial"/>
              <a:cs typeface="Arial"/>
            </a:endParaRPr>
          </a:p>
        </p:txBody>
      </p:sp>
      <p:sp>
        <p:nvSpPr>
          <p:cNvPr id="11" name="TextBox 10">
            <a:extLst>
              <a:ext uri="{FF2B5EF4-FFF2-40B4-BE49-F238E27FC236}">
                <a16:creationId xmlns:a16="http://schemas.microsoft.com/office/drawing/2014/main" id="{DE4F49A8-9025-D745-894D-78E47AC02A10}"/>
              </a:ext>
            </a:extLst>
          </p:cNvPr>
          <p:cNvSpPr txBox="1"/>
          <p:nvPr/>
        </p:nvSpPr>
        <p:spPr>
          <a:xfrm>
            <a:off x="2914650" y="2962434"/>
            <a:ext cx="1615786" cy="184666"/>
          </a:xfrm>
          <a:prstGeom prst="rect">
            <a:avLst/>
          </a:prstGeom>
          <a:noFill/>
        </p:spPr>
        <p:txBody>
          <a:bodyPr wrap="square" rtlCol="0">
            <a:spAutoFit/>
          </a:bodyPr>
          <a:lstStyle/>
          <a:p>
            <a:r>
              <a:rPr lang="en-US" sz="600" i="1"/>
              <a:t>Material courtesy: M. </a:t>
            </a:r>
            <a:r>
              <a:rPr lang="en-US" sz="600" i="1" err="1"/>
              <a:t>Cuma</a:t>
            </a:r>
            <a:r>
              <a:rPr lang="en-US" sz="600" i="1"/>
              <a:t>, U. Utah</a:t>
            </a:r>
          </a:p>
        </p:txBody>
      </p:sp>
      <p:pic>
        <p:nvPicPr>
          <p:cNvPr id="3" name="Picture 2">
            <a:extLst>
              <a:ext uri="{FF2B5EF4-FFF2-40B4-BE49-F238E27FC236}">
                <a16:creationId xmlns:a16="http://schemas.microsoft.com/office/drawing/2014/main" id="{FFD23957-C97B-AE4A-B2AF-3E61EBEC857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2379" b="38250"/>
          <a:stretch/>
        </p:blipFill>
        <p:spPr>
          <a:xfrm>
            <a:off x="2925041" y="1409666"/>
            <a:ext cx="1295400" cy="1465734"/>
          </a:xfrm>
          <a:prstGeom prst="rect">
            <a:avLst/>
          </a:prstGeom>
          <a:ln>
            <a:solidFill>
              <a:schemeClr val="tx1"/>
            </a:solidFill>
          </a:ln>
        </p:spPr>
      </p:pic>
      <p:cxnSp>
        <p:nvCxnSpPr>
          <p:cNvPr id="12" name="Straight Connector 11">
            <a:extLst>
              <a:ext uri="{FF2B5EF4-FFF2-40B4-BE49-F238E27FC236}">
                <a16:creationId xmlns:a16="http://schemas.microsoft.com/office/drawing/2014/main" id="{1128BBC4-8BC3-8340-A187-735E07D7F589}"/>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4" name="Shape 87">
            <a:extLst>
              <a:ext uri="{FF2B5EF4-FFF2-40B4-BE49-F238E27FC236}">
                <a16:creationId xmlns:a16="http://schemas.microsoft.com/office/drawing/2014/main" id="{C8CF0820-20B7-CE4A-BE7A-ABB94F730528}"/>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4367DCA8-C514-7241-A2AF-422AB284DB16}"/>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6" name="Date Placeholder 5">
            <a:extLst>
              <a:ext uri="{FF2B5EF4-FFF2-40B4-BE49-F238E27FC236}">
                <a16:creationId xmlns:a16="http://schemas.microsoft.com/office/drawing/2014/main" id="{D0BE5402-4BBA-4EA8-9515-62AE12109C1A}"/>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221278578"/>
      </p:ext>
    </p:extLst>
  </p:cSld>
  <p:clrMapOvr>
    <a:masterClrMapping/>
  </p:clrMapOvr>
  <p:transition>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3863647" cy="383492"/>
          </a:xfrm>
          <a:prstGeom prst="rect">
            <a:avLst/>
          </a:prstGeom>
          <a:noFill/>
        </p:spPr>
        <p:txBody>
          <a:bodyPr vert="horz" wrap="square" lIns="0" tIns="6403" rIns="0" bIns="0" rtlCol="0">
            <a:spAutoFit/>
          </a:bodyPr>
          <a:lstStyle/>
          <a:p>
            <a:pPr marL="6403">
              <a:spcBef>
                <a:spcPts val="50"/>
              </a:spcBef>
            </a:pPr>
            <a:r>
              <a:rPr lang="en-US" spc="-40" dirty="0"/>
              <a:t>Go to the example directory </a:t>
            </a:r>
            <a:endParaRPr spc="-40" dirty="0"/>
          </a:p>
        </p:txBody>
      </p:sp>
      <p:sp>
        <p:nvSpPr>
          <p:cNvPr id="3" name="object 3"/>
          <p:cNvSpPr txBox="1"/>
          <p:nvPr/>
        </p:nvSpPr>
        <p:spPr>
          <a:xfrm>
            <a:off x="104283" y="815975"/>
            <a:ext cx="4482004" cy="2037791"/>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Go to the Singularity Hub example directory on RMACC Summit</a:t>
            </a:r>
          </a:p>
          <a:p>
            <a:pPr marL="6403">
              <a:buClr>
                <a:srgbClr val="A9A57C"/>
              </a:buClr>
              <a:tabLst>
                <a:tab pos="121663" algn="l"/>
              </a:tabLst>
            </a:pPr>
            <a:endParaRPr lang="en-US" sz="800" spc="-13" dirty="0">
              <a:latin typeface="Arial"/>
              <a:cs typeface="Arial"/>
            </a:endParaRPr>
          </a:p>
          <a:p>
            <a:pPr marL="6403">
              <a:buClr>
                <a:srgbClr val="A9A57C"/>
              </a:buClr>
              <a:tabLst>
                <a:tab pos="121663" algn="l"/>
              </a:tabLst>
            </a:pPr>
            <a:r>
              <a:rPr lang="en-US" sz="800" spc="-13" dirty="0">
                <a:solidFill>
                  <a:srgbClr val="FF0000"/>
                </a:solidFill>
                <a:latin typeface="Courier New" panose="02070309020205020404" pitchFamily="49" charset="0"/>
                <a:cs typeface="Courier New" panose="02070309020205020404" pitchFamily="49" charset="0"/>
              </a:rPr>
              <a:t>cd </a:t>
            </a:r>
            <a:r>
              <a:rPr lang="en-US" sz="750" spc="-13" dirty="0">
                <a:solidFill>
                  <a:srgbClr val="FF0000"/>
                </a:solidFill>
                <a:latin typeface="Courier New" panose="02070309020205020404" pitchFamily="49" charset="0"/>
                <a:cs typeface="Courier New" panose="02070309020205020404" pitchFamily="49" charset="0"/>
              </a:rPr>
              <a:t>/scratch/summit/$USER/</a:t>
            </a: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git clone </a:t>
            </a:r>
            <a:r>
              <a:rPr lang="en-US" sz="750" spc="-13" dirty="0">
                <a:solidFill>
                  <a:srgbClr val="FF0000"/>
                </a:solidFill>
                <a:latin typeface="Courier New" panose="02070309020205020404" pitchFamily="49" charset="0"/>
                <a:cs typeface="Courier New" panose="02070309020205020404" pitchFamily="49" charset="0"/>
                <a:hlinkClick r:id="rId2"/>
              </a:rPr>
              <a:t>https://github.com/ResearchComputing/Container_Tutorial_Fall_2019</a:t>
            </a:r>
            <a:endParaRPr lang="en-US" sz="750" spc="-13" dirty="0">
              <a:solidFill>
                <a:srgbClr val="FF0000"/>
              </a:solidFill>
              <a:latin typeface="Courier New" panose="02070309020205020404" pitchFamily="49" charset="0"/>
              <a:cs typeface="Courier New" panose="02070309020205020404" pitchFamily="49" charset="0"/>
            </a:endParaRP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Cd Container_Tutorial_Fall_2019/</a:t>
            </a:r>
            <a:r>
              <a:rPr lang="en-US" sz="750" spc="-13" dirty="0" err="1">
                <a:solidFill>
                  <a:srgbClr val="FF0000"/>
                </a:solidFill>
                <a:latin typeface="Courier New" panose="02070309020205020404" pitchFamily="49" charset="0"/>
                <a:cs typeface="Courier New" panose="02070309020205020404" pitchFamily="49" charset="0"/>
              </a:rPr>
              <a:t>build_container_on_shub</a:t>
            </a:r>
            <a:r>
              <a:rPr lang="en-US" sz="750" spc="-13" dirty="0">
                <a:solidFill>
                  <a:srgbClr val="FF0000"/>
                </a:solidFill>
                <a:latin typeface="Courier New" panose="02070309020205020404" pitchFamily="49" charset="0"/>
                <a:cs typeface="Courier New" panose="02070309020205020404" pitchFamily="49" charset="0"/>
              </a:rPr>
              <a:t>/</a:t>
            </a:r>
          </a:p>
          <a:p>
            <a:pPr marL="6403">
              <a:buClr>
                <a:srgbClr val="A9A57C"/>
              </a:buClr>
              <a:tabLst>
                <a:tab pos="121663" algn="l"/>
              </a:tabLst>
            </a:pPr>
            <a:endParaRPr lang="en-US" sz="800" spc="-13" dirty="0">
              <a:solidFill>
                <a:srgbClr val="FF0000"/>
              </a:solidFill>
              <a:latin typeface="Arial"/>
              <a:cs typeface="Arial"/>
            </a:endParaRPr>
          </a:p>
          <a:p>
            <a:pPr marL="6403" marR="43863"/>
            <a:r>
              <a:rPr lang="en-US" sz="1100" spc="-13" dirty="0">
                <a:latin typeface="Arial"/>
                <a:cs typeface="Arial"/>
              </a:rPr>
              <a:t>List the contents of the directory and see a description of each file:</a:t>
            </a:r>
          </a:p>
          <a:p>
            <a:pPr marL="6403" marR="43863"/>
            <a:endParaRPr lang="en-US" sz="800" spc="-3" dirty="0">
              <a:latin typeface="Courier New"/>
              <a:cs typeface="Courier New"/>
            </a:endParaRPr>
          </a:p>
          <a:p>
            <a:pPr marL="6403" marR="43863"/>
            <a:r>
              <a:rPr lang="en-US" sz="1100" spc="-3" dirty="0">
                <a:solidFill>
                  <a:srgbClr val="FF0000"/>
                </a:solidFill>
                <a:latin typeface="Courier New"/>
                <a:cs typeface="Courier New"/>
              </a:rPr>
              <a:t>ls</a:t>
            </a:r>
          </a:p>
          <a:p>
            <a:pPr marL="6403" marR="43863"/>
            <a:endParaRPr lang="en-US" sz="800" spc="-13" dirty="0">
              <a:latin typeface="Arial"/>
              <a:cs typeface="Arial"/>
            </a:endParaRPr>
          </a:p>
          <a:p>
            <a:pPr marL="6403" marR="43863"/>
            <a:r>
              <a:rPr lang="en-US" sz="1100" spc="-13" dirty="0">
                <a:latin typeface="Arial"/>
                <a:cs typeface="Arial"/>
              </a:rPr>
              <a:t>If you get behind or have issues, look in ‘</a:t>
            </a:r>
            <a:r>
              <a:rPr lang="en-US" sz="950" spc="-13" dirty="0" err="1">
                <a:latin typeface="Courier New" panose="02070309020205020404" pitchFamily="49" charset="0"/>
                <a:cs typeface="Courier New" panose="02070309020205020404" pitchFamily="49" charset="0"/>
              </a:rPr>
              <a:t>tutorial_steps.txt</a:t>
            </a:r>
            <a:r>
              <a:rPr lang="en-US" sz="1100" spc="-13" dirty="0">
                <a:latin typeface="Arial"/>
                <a:cs typeface="Arial"/>
              </a:rPr>
              <a:t>’</a:t>
            </a:r>
          </a:p>
          <a:p>
            <a:pPr marL="6403" marR="43863"/>
            <a:endParaRPr lang="en-US" sz="1100" spc="-13" dirty="0">
              <a:latin typeface="Arial"/>
              <a:cs typeface="Arial"/>
            </a:endParaRPr>
          </a:p>
          <a:p>
            <a:pPr marL="6403" marR="43863"/>
            <a:r>
              <a:rPr lang="en-US" sz="1100" spc="-3" dirty="0">
                <a:solidFill>
                  <a:srgbClr val="FF0000"/>
                </a:solidFill>
                <a:latin typeface="Courier New"/>
                <a:cs typeface="Courier New"/>
              </a:rPr>
              <a:t>cat </a:t>
            </a:r>
            <a:r>
              <a:rPr lang="en-US" sz="1100" spc="-3" dirty="0" err="1">
                <a:solidFill>
                  <a:srgbClr val="FF0000"/>
                </a:solidFill>
                <a:latin typeface="Courier New"/>
                <a:cs typeface="Courier New"/>
              </a:rPr>
              <a:t>tutorial_steps.txt</a:t>
            </a:r>
            <a:endParaRPr lang="en-US" sz="1100" spc="-13" dirty="0">
              <a:solidFill>
                <a:srgbClr val="FF0000"/>
              </a:solidFill>
              <a:latin typeface="Arial"/>
              <a:cs typeface="Arial"/>
            </a:endParaRPr>
          </a:p>
          <a:p>
            <a:pPr marL="6403" marR="43863"/>
            <a:endParaRPr lang="en-US" sz="1100" spc="-13" dirty="0">
              <a:latin typeface="Arial"/>
              <a:cs typeface="Arial"/>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50</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4C15E6E8-FABB-AC4D-A7CD-5E5C331B588E}"/>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922263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251521" cy="383492"/>
          </a:xfrm>
          <a:prstGeom prst="rect">
            <a:avLst/>
          </a:prstGeom>
        </p:spPr>
        <p:txBody>
          <a:bodyPr vert="horz" wrap="square" lIns="0" tIns="6403" rIns="0" bIns="0" rtlCol="0">
            <a:spAutoFit/>
          </a:bodyPr>
          <a:lstStyle/>
          <a:p>
            <a:pPr marL="6403">
              <a:spcBef>
                <a:spcPts val="50"/>
              </a:spcBef>
            </a:pPr>
            <a:r>
              <a:rPr lang="en-US" spc="-40" dirty="0"/>
              <a:t>Prepare and upload your recipe</a:t>
            </a:r>
            <a:endParaRPr spc="-40" dirty="0"/>
          </a:p>
        </p:txBody>
      </p:sp>
      <p:sp>
        <p:nvSpPr>
          <p:cNvPr id="3" name="object 3"/>
          <p:cNvSpPr txBox="1"/>
          <p:nvPr/>
        </p:nvSpPr>
        <p:spPr>
          <a:xfrm>
            <a:off x="79410" y="511175"/>
            <a:ext cx="4476129" cy="2730288"/>
          </a:xfrm>
          <a:prstGeom prst="rect">
            <a:avLst/>
          </a:prstGeom>
        </p:spPr>
        <p:txBody>
          <a:bodyPr vert="horz" wrap="square" lIns="0" tIns="6403" rIns="0" bIns="0" rtlCol="0">
            <a:spAutoFit/>
          </a:bodyPr>
          <a:lstStyle/>
          <a:p>
            <a:pPr marL="6403">
              <a:buClr>
                <a:srgbClr val="A9A57C"/>
              </a:buClr>
              <a:tabLst>
                <a:tab pos="121663" algn="l"/>
              </a:tabLst>
            </a:pPr>
            <a:r>
              <a:rPr lang="en-US" sz="1000" spc="-13" dirty="0">
                <a:latin typeface="Arial"/>
                <a:cs typeface="Arial"/>
              </a:rPr>
              <a:t>Use a text editor to explore and customize the recipe file ‘</a:t>
            </a:r>
            <a:r>
              <a:rPr lang="en-US" sz="1000" spc="-13" dirty="0">
                <a:solidFill>
                  <a:srgbClr val="FF0000"/>
                </a:solidFill>
                <a:latin typeface="Courier New" panose="02070309020205020404" pitchFamily="49" charset="0"/>
                <a:cs typeface="Courier New" panose="02070309020205020404" pitchFamily="49" charset="0"/>
              </a:rPr>
              <a:t>Singularity</a:t>
            </a:r>
            <a:r>
              <a:rPr lang="en-US" sz="1000" spc="-13" dirty="0">
                <a:latin typeface="Arial"/>
                <a:cs typeface="Arial"/>
              </a:rPr>
              <a:t>’:</a:t>
            </a:r>
          </a:p>
          <a:p>
            <a:pPr marL="6403">
              <a:buClr>
                <a:srgbClr val="A9A57C"/>
              </a:buClr>
              <a:tabLst>
                <a:tab pos="121663" algn="l"/>
              </a:tabLst>
            </a:pPr>
            <a:endParaRPr sz="400" dirty="0">
              <a:latin typeface="Arial"/>
              <a:cs typeface="Arial"/>
            </a:endParaRPr>
          </a:p>
          <a:p>
            <a:pPr marL="6403" marR="43863"/>
            <a:r>
              <a:rPr lang="en-US" sz="1000" spc="-3" dirty="0" err="1">
                <a:solidFill>
                  <a:srgbClr val="FF0000"/>
                </a:solidFill>
                <a:latin typeface="Courier New"/>
                <a:cs typeface="Courier New"/>
              </a:rPr>
              <a:t>nano</a:t>
            </a:r>
            <a:r>
              <a:rPr lang="en-US" sz="1000" spc="-3" dirty="0">
                <a:solidFill>
                  <a:srgbClr val="FF0000"/>
                </a:solidFill>
                <a:latin typeface="Courier New"/>
                <a:cs typeface="Courier New"/>
              </a:rPr>
              <a:t> Singularity</a:t>
            </a:r>
          </a:p>
          <a:p>
            <a:pPr marL="6403" marR="43863"/>
            <a:endParaRPr lang="en-US" sz="800" spc="-3" dirty="0">
              <a:latin typeface="Times New Roman" panose="02020603050405020304" pitchFamily="18" charset="0"/>
              <a:cs typeface="Times New Roman" panose="02020603050405020304" pitchFamily="18" charset="0"/>
            </a:endParaRPr>
          </a:p>
          <a:p>
            <a:pPr marL="635053" marR="43863" lvl="1" indent="-171450">
              <a:buFont typeface="Arial" panose="020B0604020202020204" pitchFamily="34" charset="0"/>
              <a:buChar char="•"/>
            </a:pPr>
            <a:r>
              <a:rPr lang="en-US" sz="800" spc="-13" dirty="0">
                <a:latin typeface="Arial"/>
                <a:cs typeface="Arial"/>
              </a:rPr>
              <a:t>Can you determine the purpose of each section?</a:t>
            </a:r>
          </a:p>
          <a:p>
            <a:pPr marL="635053" marR="43863" lvl="1" indent="-171450">
              <a:buFont typeface="Arial" panose="020B0604020202020204" pitchFamily="34" charset="0"/>
              <a:buChar char="•"/>
            </a:pPr>
            <a:r>
              <a:rPr lang="en-US" sz="800" spc="-13" dirty="0">
                <a:latin typeface="Arial"/>
                <a:cs typeface="Arial"/>
              </a:rPr>
              <a:t>Can you determine what this container does?  </a:t>
            </a:r>
          </a:p>
          <a:p>
            <a:pPr marL="635053" marR="43863" lvl="1" indent="-171450">
              <a:buFont typeface="Arial" panose="020B0604020202020204" pitchFamily="34" charset="0"/>
              <a:buChar char="•"/>
            </a:pPr>
            <a:r>
              <a:rPr lang="en-US" sz="800" spc="-13" dirty="0">
                <a:latin typeface="Arial"/>
                <a:cs typeface="Arial"/>
              </a:rPr>
              <a:t>Are there any files copied to the container?</a:t>
            </a:r>
          </a:p>
          <a:p>
            <a:pPr marL="635053" marR="43863" lvl="1" indent="-171450">
              <a:buFont typeface="Arial" panose="020B0604020202020204" pitchFamily="34" charset="0"/>
              <a:buChar char="•"/>
            </a:pPr>
            <a:r>
              <a:rPr lang="en-US" sz="800" spc="-13" dirty="0">
                <a:latin typeface="Arial"/>
                <a:cs typeface="Arial"/>
              </a:rPr>
              <a:t>Now change the ‘Maintainer’ to your name</a:t>
            </a:r>
          </a:p>
          <a:p>
            <a:pPr marL="635053" marR="43863" lvl="1" indent="-171450">
              <a:buFont typeface="Arial" panose="020B0604020202020204" pitchFamily="34" charset="0"/>
              <a:buChar char="•"/>
            </a:pPr>
            <a:r>
              <a:rPr lang="en-US" sz="800" spc="-13" dirty="0">
                <a:latin typeface="Arial"/>
                <a:cs typeface="Arial"/>
              </a:rPr>
              <a:t>To exit and save type [ctrl-x], then “y”, then [enter].</a:t>
            </a: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 </a:t>
            </a:r>
            <a:r>
              <a:rPr lang="en-US" sz="1000" spc="-13" dirty="0">
                <a:latin typeface="Arial"/>
                <a:cs typeface="Arial"/>
              </a:rPr>
              <a:t>Now we are ready to build a container on Singularity Hub using this recipe. Recall that we do this by creating a </a:t>
            </a:r>
            <a:r>
              <a:rPr lang="en-US" sz="1000" spc="-13" dirty="0" err="1">
                <a:latin typeface="Arial"/>
                <a:cs typeface="Arial"/>
              </a:rPr>
              <a:t>github</a:t>
            </a:r>
            <a:r>
              <a:rPr lang="en-US" sz="1000" spc="-13" dirty="0">
                <a:latin typeface="Arial"/>
                <a:cs typeface="Arial"/>
              </a:rPr>
              <a:t> repository containing the ‘Singularity’ recipe file.  For the sake of time we’ve created a script to facilitate this step. Type:</a:t>
            </a:r>
            <a:endParaRPr lang="en-US" sz="1000" spc="-3" dirty="0">
              <a:latin typeface="Courier New"/>
              <a:cs typeface="Courier New"/>
            </a:endParaRPr>
          </a:p>
          <a:p>
            <a:pPr marL="6403" marR="43863"/>
            <a:endParaRPr lang="en-US" sz="400" spc="-3" dirty="0">
              <a:latin typeface="Courier New"/>
              <a:cs typeface="Courier New"/>
            </a:endParaRPr>
          </a:p>
          <a:p>
            <a:pPr marL="6403" marR="43863"/>
            <a:r>
              <a:rPr lang="en-US" sz="1000" spc="-3" dirty="0">
                <a:solidFill>
                  <a:srgbClr val="FF0000"/>
                </a:solidFill>
                <a:latin typeface="Courier New"/>
                <a:cs typeface="Courier New"/>
              </a:rPr>
              <a:t>./</a:t>
            </a:r>
            <a:r>
              <a:rPr lang="en-US" sz="1000" spc="-3" dirty="0" err="1">
                <a:solidFill>
                  <a:srgbClr val="FF0000"/>
                </a:solidFill>
                <a:latin typeface="Courier New"/>
                <a:cs typeface="Courier New"/>
              </a:rPr>
              <a:t>make_git_repo.sh</a:t>
            </a:r>
            <a:r>
              <a:rPr lang="en-US" sz="1000" spc="-3" dirty="0">
                <a:solidFill>
                  <a:srgbClr val="FF0000"/>
                </a:solidFill>
                <a:latin typeface="Courier New"/>
                <a:cs typeface="Courier New"/>
              </a:rPr>
              <a:t> &lt;your-</a:t>
            </a:r>
            <a:r>
              <a:rPr lang="en-US" sz="1000" spc="-3" dirty="0" err="1">
                <a:solidFill>
                  <a:srgbClr val="FF0000"/>
                </a:solidFill>
                <a:latin typeface="Courier New"/>
                <a:cs typeface="Courier New"/>
              </a:rPr>
              <a:t>github</a:t>
            </a:r>
            <a:r>
              <a:rPr lang="en-US" sz="1000" spc="-3" dirty="0">
                <a:solidFill>
                  <a:srgbClr val="FF0000"/>
                </a:solidFill>
                <a:latin typeface="Courier New"/>
                <a:cs typeface="Courier New"/>
              </a:rPr>
              <a:t>-username&gt;</a:t>
            </a:r>
          </a:p>
          <a:p>
            <a:pPr marL="6403" marR="43863"/>
            <a:endParaRPr lang="en-US" sz="800" spc="-3" dirty="0">
              <a:latin typeface="Courier New"/>
              <a:cs typeface="Courier New"/>
            </a:endParaRPr>
          </a:p>
          <a:p>
            <a:pPr marL="6403" marR="43863"/>
            <a:r>
              <a:rPr lang="en-US" sz="1000" spc="-13" dirty="0">
                <a:latin typeface="Arial"/>
                <a:cs typeface="Arial"/>
              </a:rPr>
              <a:t>You will be prompted for your </a:t>
            </a:r>
            <a:r>
              <a:rPr lang="en-US" sz="1000" spc="-13" dirty="0" err="1">
                <a:latin typeface="Arial"/>
                <a:cs typeface="Arial"/>
              </a:rPr>
              <a:t>github</a:t>
            </a:r>
            <a:r>
              <a:rPr lang="en-US" sz="1000" spc="-13" dirty="0">
                <a:latin typeface="Arial"/>
                <a:cs typeface="Arial"/>
              </a:rPr>
              <a:t> password </a:t>
            </a:r>
            <a:r>
              <a:rPr lang="en-US" sz="1000" u="sng" spc="-13" dirty="0">
                <a:latin typeface="Arial"/>
                <a:cs typeface="Arial"/>
              </a:rPr>
              <a:t>2 times </a:t>
            </a:r>
            <a:r>
              <a:rPr lang="en-US" sz="1000" spc="-13" dirty="0">
                <a:latin typeface="Arial"/>
                <a:cs typeface="Arial"/>
              </a:rPr>
              <a:t>while the script is running; enter it each time.  User your browser to confirm your repository was created:</a:t>
            </a:r>
          </a:p>
          <a:p>
            <a:pPr marL="6403" marR="43863"/>
            <a:endParaRPr lang="en-US" sz="400" spc="-13" dirty="0">
              <a:solidFill>
                <a:srgbClr val="FF0000"/>
              </a:solidFill>
              <a:latin typeface="Arial"/>
              <a:cs typeface="Arial"/>
            </a:endParaRPr>
          </a:p>
          <a:p>
            <a:pPr marL="6403" marR="43863"/>
            <a:r>
              <a:rPr lang="en-US" sz="900" spc="-13" dirty="0">
                <a:solidFill>
                  <a:srgbClr val="FF0000"/>
                </a:solidFill>
                <a:latin typeface="Courier New" panose="02070309020205020404" pitchFamily="49" charset="0"/>
                <a:cs typeface="Courier New" panose="02070309020205020404" pitchFamily="49" charset="0"/>
              </a:rPr>
              <a:t>https://</a:t>
            </a:r>
            <a:r>
              <a:rPr lang="en-US" sz="900" spc="-13" dirty="0" err="1">
                <a:solidFill>
                  <a:srgbClr val="FF0000"/>
                </a:solidFill>
                <a:latin typeface="Courier New" panose="02070309020205020404" pitchFamily="49" charset="0"/>
                <a:cs typeface="Courier New" panose="02070309020205020404" pitchFamily="49" charset="0"/>
              </a:rPr>
              <a:t>github.com</a:t>
            </a:r>
            <a:r>
              <a:rPr lang="en-US" sz="900" spc="-13" dirty="0">
                <a:solidFill>
                  <a:srgbClr val="FF0000"/>
                </a:solidFill>
                <a:latin typeface="Courier New" panose="02070309020205020404" pitchFamily="49" charset="0"/>
                <a:cs typeface="Courier New" panose="02070309020205020404" pitchFamily="49" charset="0"/>
              </a:rPr>
              <a:t>/&lt;your-</a:t>
            </a:r>
            <a:r>
              <a:rPr lang="en-US" sz="900" spc="-13" dirty="0" err="1">
                <a:solidFill>
                  <a:srgbClr val="FF0000"/>
                </a:solidFill>
                <a:latin typeface="Courier New" panose="02070309020205020404" pitchFamily="49" charset="0"/>
                <a:cs typeface="Courier New" panose="02070309020205020404" pitchFamily="49" charset="0"/>
              </a:rPr>
              <a:t>github</a:t>
            </a:r>
            <a:r>
              <a:rPr lang="en-US" sz="900" spc="-13" dirty="0">
                <a:solidFill>
                  <a:srgbClr val="FF0000"/>
                </a:solidFill>
                <a:latin typeface="Courier New" panose="02070309020205020404" pitchFamily="49" charset="0"/>
                <a:cs typeface="Courier New" panose="02070309020205020404" pitchFamily="49" charset="0"/>
              </a:rPr>
              <a:t>-username&gt;/</a:t>
            </a:r>
            <a:r>
              <a:rPr lang="en-US" sz="900" spc="-13" dirty="0" err="1">
                <a:solidFill>
                  <a:srgbClr val="FF0000"/>
                </a:solidFill>
                <a:latin typeface="Courier New" panose="02070309020205020404" pitchFamily="49" charset="0"/>
                <a:cs typeface="Courier New" panose="02070309020205020404" pitchFamily="49" charset="0"/>
              </a:rPr>
              <a:t>build_container_on_shub</a:t>
            </a:r>
            <a:endParaRPr lang="en-US" sz="900" spc="-3" dirty="0">
              <a:solidFill>
                <a:srgbClr val="FF0000"/>
              </a:solidFill>
              <a:latin typeface="Courier New" panose="02070309020205020404" pitchFamily="49" charset="0"/>
              <a:cs typeface="Courier New" panose="02070309020205020404" pitchFamily="49" charset="0"/>
            </a:endParaRPr>
          </a:p>
          <a:p>
            <a:pPr marL="6403" marR="43863"/>
            <a:r>
              <a:rPr lang="en-US" sz="1100" spc="-13" dirty="0">
                <a:latin typeface="Arial"/>
                <a:cs typeface="Arial"/>
              </a:rPr>
              <a:t> </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51</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C1AFE676-9E76-FF4E-A103-57D46DFD34D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41131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383492"/>
          </a:xfrm>
          <a:prstGeom prst="rect">
            <a:avLst/>
          </a:prstGeom>
        </p:spPr>
        <p:txBody>
          <a:bodyPr vert="horz" wrap="square" lIns="0" tIns="6403" rIns="0" bIns="0" rtlCol="0">
            <a:spAutoFit/>
          </a:bodyPr>
          <a:lstStyle/>
          <a:p>
            <a:pPr marL="6403">
              <a:spcBef>
                <a:spcPts val="50"/>
              </a:spcBef>
            </a:pPr>
            <a:r>
              <a:rPr lang="en-US" spc="-40" dirty="0"/>
              <a:t>Build your container on ‘</a:t>
            </a:r>
            <a:r>
              <a:rPr lang="en-US" spc="-40" dirty="0" err="1"/>
              <a:t>shub</a:t>
            </a:r>
            <a:r>
              <a:rPr lang="en-US" spc="-40" dirty="0"/>
              <a:t>’</a:t>
            </a:r>
            <a:endParaRPr spc="-40" dirty="0"/>
          </a:p>
        </p:txBody>
      </p:sp>
      <p:sp>
        <p:nvSpPr>
          <p:cNvPr id="3" name="object 3"/>
          <p:cNvSpPr txBox="1"/>
          <p:nvPr/>
        </p:nvSpPr>
        <p:spPr>
          <a:xfrm>
            <a:off x="79410" y="511175"/>
            <a:ext cx="4476129" cy="234556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1000" spc="-3" dirty="0">
                <a:solidFill>
                  <a:srgbClr val="FF0000"/>
                </a:solidFill>
                <a:latin typeface="Courier New"/>
                <a:cs typeface="Courier New"/>
              </a:rPr>
              <a:t>https://</a:t>
            </a:r>
            <a:r>
              <a:rPr lang="en-US" sz="1000" spc="-3" dirty="0" err="1">
                <a:solidFill>
                  <a:srgbClr val="FF0000"/>
                </a:solidFill>
                <a:latin typeface="Courier New"/>
                <a:cs typeface="Courier New"/>
              </a:rPr>
              <a:t>www.singularity-hub.org</a:t>
            </a:r>
            <a:r>
              <a:rPr lang="en-US" sz="1000" spc="-3" dirty="0">
                <a:solidFill>
                  <a:srgbClr val="FF0000"/>
                </a:solidFill>
                <a:latin typeface="Courier New"/>
                <a:cs typeface="Courier New"/>
              </a:rPr>
              <a:t>/</a:t>
            </a:r>
            <a:endParaRPr lang="en-US" sz="800" spc="-3" dirty="0">
              <a:solidFill>
                <a:srgbClr val="FF0000"/>
              </a:solidFill>
              <a:latin typeface="Times New Roman" panose="02020603050405020304" pitchFamily="18" charset="0"/>
              <a:cs typeface="Times New Roman" panose="02020603050405020304" pitchFamily="18" charset="0"/>
            </a:endParaRP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…and do the following:</a:t>
            </a:r>
          </a:p>
          <a:p>
            <a:pPr marL="692203" marR="43863" lvl="1" indent="-228600">
              <a:buAutoNum type="arabicPeriod"/>
            </a:pPr>
            <a:r>
              <a:rPr lang="en-US" sz="900" spc="-13" dirty="0">
                <a:latin typeface="Arial"/>
                <a:cs typeface="Arial"/>
              </a:rPr>
              <a:t>Go to the "login" link in the upper right corner and login with your </a:t>
            </a:r>
            <a:r>
              <a:rPr lang="en-US" sz="900" spc="-13" dirty="0" err="1">
                <a:latin typeface="Arial"/>
                <a:cs typeface="Arial"/>
              </a:rPr>
              <a:t>github</a:t>
            </a:r>
            <a:r>
              <a:rPr lang="en-US" sz="900" spc="-13" dirty="0">
                <a:latin typeface="Arial"/>
                <a:cs typeface="Arial"/>
              </a:rPr>
              <a:t> credentials</a:t>
            </a:r>
          </a:p>
          <a:p>
            <a:pPr marL="692203" marR="43863" lvl="1" indent="-228600">
              <a:buAutoNum type="arabicPeriod"/>
            </a:pPr>
            <a:r>
              <a:rPr lang="en-US" sz="900" spc="-13" dirty="0">
                <a:latin typeface="Arial"/>
                <a:cs typeface="Arial"/>
              </a:rPr>
              <a:t>Choose "GITHUB", not "GITHUB (WITH PRIVATE)"</a:t>
            </a:r>
          </a:p>
          <a:p>
            <a:pPr marL="692203" marR="43863" lvl="1" indent="-228600">
              <a:buAutoNum type="arabicPeriod"/>
            </a:pPr>
            <a:r>
              <a:rPr lang="en-US" sz="900" spc="-13" dirty="0">
                <a:latin typeface="Arial"/>
                <a:cs typeface="Arial"/>
              </a:rPr>
              <a:t>Go to "My container collections”</a:t>
            </a:r>
          </a:p>
          <a:p>
            <a:pPr marL="692203" marR="43863" lvl="1" indent="-228600">
              <a:buAutoNum type="arabicPeriod"/>
            </a:pPr>
            <a:r>
              <a:rPr lang="en-US" sz="900" spc="-13" dirty="0">
                <a:latin typeface="Arial"/>
                <a:cs typeface="Arial"/>
              </a:rPr>
              <a:t>Go to "Add a Collection”</a:t>
            </a:r>
          </a:p>
          <a:p>
            <a:pPr marL="692203" marR="43863" lvl="1" indent="-228600">
              <a:buAutoNum type="arabicPeriod"/>
            </a:pPr>
            <a:r>
              <a:rPr lang="en-US" sz="900" spc="-13" dirty="0">
                <a:latin typeface="Arial"/>
                <a:cs typeface="Arial"/>
              </a:rPr>
              <a:t>Choose "&lt;your-</a:t>
            </a:r>
            <a:r>
              <a:rPr lang="en-US" sz="900" spc="-13" dirty="0" err="1">
                <a:latin typeface="Arial"/>
                <a:cs typeface="Arial"/>
              </a:rPr>
              <a:t>github</a:t>
            </a:r>
            <a:r>
              <a:rPr lang="en-US" sz="900" spc="-13" dirty="0">
                <a:latin typeface="Arial"/>
                <a:cs typeface="Arial"/>
              </a:rPr>
              <a:t>-username&gt;/</a:t>
            </a:r>
            <a:r>
              <a:rPr lang="en-US" sz="900" spc="-13" dirty="0" err="1">
                <a:latin typeface="Arial"/>
                <a:cs typeface="Arial"/>
              </a:rPr>
              <a:t>build_container_on_shub</a:t>
            </a:r>
            <a:r>
              <a:rPr lang="en-US" sz="900" spc="-13" dirty="0">
                <a:latin typeface="Arial"/>
                <a:cs typeface="Arial"/>
              </a:rPr>
              <a:t>" and click on "SUBMIT”</a:t>
            </a:r>
          </a:p>
          <a:p>
            <a:pPr marL="692203" marR="43863" lvl="1" indent="-228600">
              <a:buAutoNum type="arabicPeriod"/>
            </a:pPr>
            <a:r>
              <a:rPr lang="en-US" sz="900" spc="-13" dirty="0">
                <a:latin typeface="Arial"/>
                <a:cs typeface="Arial"/>
              </a:rPr>
              <a:t>This will take you another page while your container builds.  You can click "refresh" to check it's status.  It may take several minutes. </a:t>
            </a:r>
          </a:p>
          <a:p>
            <a:pPr marL="692203" marR="43863" lvl="1" indent="-228600">
              <a:buAutoNum type="arabicPeriod"/>
            </a:pPr>
            <a:r>
              <a:rPr lang="en-US" sz="900" spc="-13" dirty="0">
                <a:latin typeface="Arial"/>
                <a:cs typeface="Arial"/>
              </a:rPr>
              <a:t>If your container builds successfully, you will see a green ‘</a:t>
            </a:r>
            <a:r>
              <a:rPr lang="en-US" sz="900" spc="-13" dirty="0">
                <a:solidFill>
                  <a:srgbClr val="92D050"/>
                </a:solidFill>
                <a:latin typeface="Arial"/>
                <a:cs typeface="Arial"/>
              </a:rPr>
              <a:t>Complete</a:t>
            </a:r>
            <a:r>
              <a:rPr lang="en-US" sz="900" spc="-13" dirty="0">
                <a:latin typeface="Arial"/>
                <a:cs typeface="Arial"/>
              </a:rPr>
              <a:t>’ button.  If not, let us know and we’ll help: you can quickly fix and re-commit the recipe to </a:t>
            </a:r>
            <a:r>
              <a:rPr lang="en-US" sz="900" spc="-13" dirty="0" err="1">
                <a:latin typeface="Arial"/>
                <a:cs typeface="Arial"/>
              </a:rPr>
              <a:t>github</a:t>
            </a:r>
            <a:r>
              <a:rPr lang="en-US" sz="900" spc="-13" dirty="0">
                <a:latin typeface="Arial"/>
                <a:cs typeface="Arial"/>
              </a:rPr>
              <a:t>, which will initiate another build on Singularity Hub.</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52</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85B304-98B4-BC4D-8254-FA782E13776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4302650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760518"/>
          </a:xfrm>
          <a:prstGeom prst="rect">
            <a:avLst/>
          </a:prstGeom>
        </p:spPr>
        <p:txBody>
          <a:bodyPr vert="horz" wrap="square" lIns="0" tIns="6403" rIns="0" bIns="0" rtlCol="0">
            <a:spAutoFit/>
          </a:bodyPr>
          <a:lstStyle/>
          <a:p>
            <a:pPr marL="6403">
              <a:spcBef>
                <a:spcPts val="50"/>
              </a:spcBef>
            </a:pPr>
            <a:r>
              <a:rPr lang="en-US" spc="-40" dirty="0"/>
              <a:t>Now pull your container from ‘</a:t>
            </a:r>
            <a:r>
              <a:rPr lang="en-US" spc="-40" dirty="0" err="1"/>
              <a:t>shub</a:t>
            </a:r>
            <a:r>
              <a:rPr lang="en-US" spc="-40" dirty="0"/>
              <a:t>’ and run it! </a:t>
            </a:r>
            <a:endParaRPr spc="-40" dirty="0"/>
          </a:p>
        </p:txBody>
      </p:sp>
      <p:sp>
        <p:nvSpPr>
          <p:cNvPr id="3" name="object 3"/>
          <p:cNvSpPr txBox="1"/>
          <p:nvPr/>
        </p:nvSpPr>
        <p:spPr>
          <a:xfrm>
            <a:off x="79410" y="1034565"/>
            <a:ext cx="4476129" cy="222245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800" spc="-3" dirty="0">
                <a:solidFill>
                  <a:srgbClr val="FF0000"/>
                </a:solidFill>
                <a:latin typeface="Courier New"/>
                <a:cs typeface="Courier New"/>
              </a:rPr>
              <a:t>singularity pull --name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r>
              <a:rPr lang="en-US" sz="800" spc="-3" dirty="0" err="1">
                <a:solidFill>
                  <a:srgbClr val="FF0000"/>
                </a:solidFill>
                <a:latin typeface="Courier New"/>
                <a:cs typeface="Courier New"/>
              </a:rPr>
              <a:t>shub</a:t>
            </a:r>
            <a:r>
              <a:rPr lang="en-US" sz="800" spc="-3" dirty="0">
                <a:solidFill>
                  <a:srgbClr val="FF0000"/>
                </a:solidFill>
                <a:latin typeface="Courier New"/>
                <a:cs typeface="Courier New"/>
              </a:rPr>
              <a:t>://&lt;your-</a:t>
            </a:r>
            <a:r>
              <a:rPr lang="en-US" sz="800" spc="-3" dirty="0" err="1">
                <a:solidFill>
                  <a:srgbClr val="FF0000"/>
                </a:solidFill>
                <a:latin typeface="Courier New"/>
                <a:cs typeface="Courier New"/>
              </a:rPr>
              <a:t>github</a:t>
            </a:r>
            <a:r>
              <a:rPr lang="en-US" sz="800" spc="-3" dirty="0">
                <a:solidFill>
                  <a:srgbClr val="FF0000"/>
                </a:solidFill>
                <a:latin typeface="Courier New"/>
                <a:cs typeface="Courier New"/>
              </a:rPr>
              <a:t>-username&gt;/</a:t>
            </a:r>
            <a:r>
              <a:rPr lang="en-US" sz="800" spc="-3" dirty="0" err="1">
                <a:solidFill>
                  <a:srgbClr val="FF0000"/>
                </a:solidFill>
                <a:latin typeface="Courier New"/>
                <a:cs typeface="Courier New"/>
              </a:rPr>
              <a:t>build_container_on_shub</a:t>
            </a:r>
            <a:endParaRPr lang="en-US" sz="800" spc="-3" dirty="0">
              <a:solidFill>
                <a:srgbClr val="FF0000"/>
              </a:solidFill>
              <a:latin typeface="Courier New"/>
              <a:cs typeface="Courier New"/>
            </a:endParaRPr>
          </a:p>
          <a:p>
            <a:pPr marL="6403" marR="43863"/>
            <a:endParaRPr lang="en-US" sz="800" spc="-3" dirty="0">
              <a:latin typeface="Courier New"/>
              <a:cs typeface="Courier New"/>
            </a:endParaRPr>
          </a:p>
          <a:p>
            <a:pPr marL="6403">
              <a:buClr>
                <a:srgbClr val="A9A57C"/>
              </a:buClr>
              <a:tabLst>
                <a:tab pos="121663" algn="l"/>
              </a:tabLst>
            </a:pPr>
            <a:r>
              <a:rPr lang="en-US" sz="1100" spc="-13" dirty="0">
                <a:latin typeface="Arial"/>
                <a:cs typeface="Arial"/>
              </a:rPr>
              <a:t>Run your container with the ‘inside’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run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p>
          <a:p>
            <a:pPr marL="6403">
              <a:buClr>
                <a:srgbClr val="A9A57C"/>
              </a:buClr>
              <a:tabLst>
                <a:tab pos="121663" algn="l"/>
              </a:tabLst>
            </a:pPr>
            <a:endParaRPr lang="en-US" sz="1100" spc="-13" dirty="0">
              <a:latin typeface="Arial"/>
              <a:cs typeface="Arial"/>
            </a:endParaRPr>
          </a:p>
          <a:p>
            <a:pPr marL="6403">
              <a:buClr>
                <a:srgbClr val="A9A57C"/>
              </a:buClr>
              <a:tabLst>
                <a:tab pos="121663" algn="l"/>
              </a:tabLst>
            </a:pPr>
            <a:r>
              <a:rPr lang="en-US" sz="1100" spc="-13" dirty="0">
                <a:latin typeface="Arial"/>
                <a:cs typeface="Arial"/>
              </a:rPr>
              <a:t>…and run your container with the ‘outside’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exec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python ./</a:t>
            </a:r>
            <a:r>
              <a:rPr lang="en-US" sz="800" spc="-3" dirty="0" err="1">
                <a:solidFill>
                  <a:srgbClr val="FF0000"/>
                </a:solidFill>
                <a:latin typeface="Courier New"/>
                <a:cs typeface="Courier New"/>
              </a:rPr>
              <a:t>text_translate.py</a:t>
            </a:r>
            <a:endParaRPr lang="en-US" sz="800" spc="-3" dirty="0">
              <a:solidFill>
                <a:srgbClr val="FF0000"/>
              </a:solidFill>
              <a:latin typeface="Courier New"/>
              <a:cs typeface="Courier New"/>
            </a:endParaRPr>
          </a:p>
          <a:p>
            <a:pPr marL="6403" marR="43863"/>
            <a:endParaRPr lang="en-US" sz="800" spc="-13" dirty="0">
              <a:latin typeface="Arial"/>
              <a:cs typeface="Arial"/>
            </a:endParaRPr>
          </a:p>
          <a:p>
            <a:pPr marL="6403" marR="43863"/>
            <a:r>
              <a:rPr lang="en-US" sz="800" spc="-13" dirty="0">
                <a:latin typeface="Arial"/>
                <a:cs typeface="Arial"/>
              </a:rPr>
              <a:t>(hint: you can change the language in ./</a:t>
            </a:r>
            <a:r>
              <a:rPr lang="en-US" sz="800" spc="-13" dirty="0" err="1">
                <a:latin typeface="Arial"/>
                <a:cs typeface="Arial"/>
              </a:rPr>
              <a:t>text_translate.py</a:t>
            </a:r>
            <a:r>
              <a:rPr lang="en-US" sz="800" spc="-13" dirty="0">
                <a:latin typeface="Arial"/>
                <a:cs typeface="Arial"/>
              </a:rPr>
              <a:t> to confirm that the outside script is running)</a:t>
            </a: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Times New Roman" panose="02020603050405020304" pitchFamily="18" charset="0"/>
              <a:cs typeface="Times New Roman" panose="02020603050405020304" pitchFamily="18"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53</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6E7C13-7E9E-CE4C-AF40-33C80094FA8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5389090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Notes: MPI and GPUs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5472676-C171-5D4D-8FD0-46F07636C58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725489513"/>
      </p:ext>
    </p:extLst>
  </p:cSld>
  <p:clrMapOvr>
    <a:masterClrMapping/>
  </p:clrMapOvr>
  <p:transition>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368410" cy="383492"/>
          </a:xfrm>
          <a:prstGeom prst="rect">
            <a:avLst/>
          </a:prstGeom>
          <a:noFill/>
        </p:spPr>
        <p:txBody>
          <a:bodyPr vert="horz" wrap="square" lIns="0" tIns="6403" rIns="0" bIns="0" rtlCol="0">
            <a:spAutoFit/>
          </a:bodyPr>
          <a:lstStyle/>
          <a:p>
            <a:pPr marL="6403">
              <a:spcBef>
                <a:spcPts val="50"/>
              </a:spcBef>
            </a:pPr>
            <a:r>
              <a:rPr lang="en-US" spc="-40" dirty="0"/>
              <a:t>Notes: MPI-enabled containers</a:t>
            </a:r>
            <a:endParaRPr spc="-40" dirty="0"/>
          </a:p>
        </p:txBody>
      </p:sp>
      <p:sp>
        <p:nvSpPr>
          <p:cNvPr id="3" name="object 3"/>
          <p:cNvSpPr txBox="1"/>
          <p:nvPr/>
        </p:nvSpPr>
        <p:spPr>
          <a:xfrm>
            <a:off x="93698" y="587375"/>
            <a:ext cx="4482004" cy="1668459"/>
          </a:xfrm>
          <a:prstGeom prst="rect">
            <a:avLst/>
          </a:prstGeom>
        </p:spPr>
        <p:txBody>
          <a:bodyPr vert="horz" wrap="square" lIns="0" tIns="6403" rIns="0" bIns="0" rtlCol="0">
            <a:spAutoFit/>
          </a:bodyPr>
          <a:lstStyle/>
          <a:p>
            <a:r>
              <a:rPr lang="en-US" sz="1000" dirty="0"/>
              <a:t>HPC systems use low-latency interconnects (“fabric”) to enable MPI to be efficiently implemented across nodes). In order to use a Singularity container with </a:t>
            </a:r>
            <a:r>
              <a:rPr lang="en-US" sz="1000" dirty="0" err="1"/>
              <a:t>OpenMPI</a:t>
            </a:r>
            <a:r>
              <a:rPr lang="en-US" sz="1000" dirty="0"/>
              <a:t> (or any MPI) on a Supercomputer there are two requirements:</a:t>
            </a:r>
          </a:p>
          <a:p>
            <a:endParaRPr lang="en-US" sz="1000" dirty="0"/>
          </a:p>
          <a:p>
            <a:pPr marL="228600" indent="-228600" fontAlgn="base">
              <a:buFont typeface="+mj-lt"/>
              <a:buAutoNum type="arabicPeriod"/>
            </a:pPr>
            <a:r>
              <a:rPr lang="en-US" sz="1000" dirty="0"/>
              <a:t>The Singularity container needs to have the fabric libraries installed inside. </a:t>
            </a:r>
          </a:p>
          <a:p>
            <a:pPr marL="228600" indent="-228600" fontAlgn="base">
              <a:buFont typeface="+mj-lt"/>
              <a:buAutoNum type="arabicPeriod"/>
            </a:pPr>
            <a:r>
              <a:rPr lang="en-US" sz="1000" dirty="0" err="1"/>
              <a:t>OpenMPI</a:t>
            </a:r>
            <a:r>
              <a:rPr lang="en-US" sz="1000" dirty="0"/>
              <a:t> needs to be installed both inside and outside of the Singularity container. More specifically, the SAME version of </a:t>
            </a:r>
            <a:r>
              <a:rPr lang="en-US" sz="1000" dirty="0" err="1"/>
              <a:t>OpenMPI</a:t>
            </a:r>
            <a:r>
              <a:rPr lang="en-US" sz="1000" dirty="0"/>
              <a:t> needs to be installed inside and outside (at least very similar, you can sometimes have two different minor versions, ex: 2.1 and 2.0). </a:t>
            </a:r>
          </a:p>
          <a:p>
            <a:br>
              <a:rPr lang="en-US" sz="1000" dirty="0"/>
            </a:br>
            <a:endParaRPr lang="en-US" sz="800" spc="-13" dirty="0">
              <a:highlight>
                <a:srgbClr val="FFFF00"/>
              </a:highlight>
              <a:latin typeface="Courier New" panose="02070309020205020404" pitchFamily="49" charset="0"/>
              <a:cs typeface="Courier New" panose="02070309020205020404" pitchFamily="49"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55</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C4A3D4F-EE4E-1C48-BDD2-169DE47BB32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733966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191000" cy="377026"/>
          </a:xfrm>
          <a:noFill/>
        </p:spPr>
        <p:txBody>
          <a:bodyPr/>
          <a:lstStyle/>
          <a:p>
            <a:r>
              <a:rPr lang="en-US" dirty="0"/>
              <a:t>Running containers on GPUs</a:t>
            </a:r>
          </a:p>
        </p:txBody>
      </p:sp>
      <p:sp>
        <p:nvSpPr>
          <p:cNvPr id="6" name="Date Placeholder 5">
            <a:extLst>
              <a:ext uri="{FF2B5EF4-FFF2-40B4-BE49-F238E27FC236}">
                <a16:creationId xmlns:a16="http://schemas.microsoft.com/office/drawing/2014/main" id="{35B6294D-6E29-8643-8447-510E0821A43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8" name="Picture 7">
            <a:extLst>
              <a:ext uri="{FF2B5EF4-FFF2-40B4-BE49-F238E27FC236}">
                <a16:creationId xmlns:a16="http://schemas.microsoft.com/office/drawing/2014/main" id="{3F73F879-5B91-0842-8ED4-4DFC348358E7}"/>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0F610F00-CD5A-2D41-B660-74A5E8D58162}"/>
              </a:ext>
            </a:extLst>
          </p:cNvPr>
          <p:cNvSpPr txBox="1"/>
          <p:nvPr/>
        </p:nvSpPr>
        <p:spPr>
          <a:xfrm>
            <a:off x="159420" y="645073"/>
            <a:ext cx="4279230" cy="2431435"/>
          </a:xfrm>
          <a:prstGeom prst="rect">
            <a:avLst/>
          </a:prstGeom>
          <a:noFill/>
        </p:spPr>
        <p:txBody>
          <a:bodyPr wrap="square" rtlCol="0">
            <a:spAutoFit/>
          </a:bodyPr>
          <a:lstStyle/>
          <a:p>
            <a:r>
              <a:rPr lang="en-US" sz="800" dirty="0"/>
              <a:t>Syntax (after loading Singularity on a </a:t>
            </a:r>
            <a:r>
              <a:rPr lang="en-US" sz="800" dirty="0" err="1"/>
              <a:t>gpu</a:t>
            </a:r>
            <a:r>
              <a:rPr lang="en-US" sz="800" dirty="0"/>
              <a:t> node): </a:t>
            </a:r>
          </a:p>
          <a:p>
            <a:r>
              <a:rPr lang="en-US" sz="800" dirty="0">
                <a:solidFill>
                  <a:srgbClr val="FF0000"/>
                </a:solidFill>
                <a:latin typeface="Courier New" panose="02070309020205020404" pitchFamily="49" charset="0"/>
                <a:cs typeface="Courier New" panose="02070309020205020404" pitchFamily="49" charset="0"/>
              </a:rPr>
              <a:t>singularity exec --</a:t>
            </a:r>
            <a:r>
              <a:rPr lang="en-US" sz="800" dirty="0" err="1">
                <a:solidFill>
                  <a:srgbClr val="FF0000"/>
                </a:solidFill>
                <a:latin typeface="Courier New" panose="02070309020205020404" pitchFamily="49" charset="0"/>
                <a:cs typeface="Courier New" panose="02070309020205020404" pitchFamily="49" charset="0"/>
              </a:rPr>
              <a:t>nv</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tensorflow</a:t>
            </a:r>
            <a:r>
              <a:rPr lang="en-US" sz="800" dirty="0">
                <a:solidFill>
                  <a:srgbClr val="FF0000"/>
                </a:solidFill>
                <a:latin typeface="Courier New" panose="02070309020205020404" pitchFamily="49" charset="0"/>
                <a:cs typeface="Courier New" panose="02070309020205020404" pitchFamily="49" charset="0"/>
              </a:rPr>
              <a:t>/</a:t>
            </a:r>
            <a:r>
              <a:rPr lang="en-US" sz="800" dirty="0" err="1">
                <a:solidFill>
                  <a:srgbClr val="FF0000"/>
                </a:solidFill>
                <a:latin typeface="Courier New" panose="02070309020205020404" pitchFamily="49" charset="0"/>
                <a:cs typeface="Courier New" panose="02070309020205020404" pitchFamily="49" charset="0"/>
              </a:rPr>
              <a:t>tensorflow:latest-gpu</a:t>
            </a:r>
            <a:r>
              <a:rPr lang="en-US" sz="800" dirty="0">
                <a:solidFill>
                  <a:srgbClr val="FF0000"/>
                </a:solidFill>
                <a:latin typeface="Courier New" panose="02070309020205020404" pitchFamily="49" charset="0"/>
                <a:cs typeface="Courier New" panose="02070309020205020404" pitchFamily="49" charset="0"/>
              </a:rPr>
              <a:t> python </a:t>
            </a:r>
            <a:r>
              <a:rPr lang="en-US" sz="800" dirty="0" err="1">
                <a:solidFill>
                  <a:srgbClr val="FF0000"/>
                </a:solidFill>
                <a:latin typeface="Courier New" panose="02070309020205020404" pitchFamily="49" charset="0"/>
                <a:cs typeface="Courier New" panose="02070309020205020404" pitchFamily="49" charset="0"/>
              </a:rPr>
              <a:t>mytensorflow_script.py</a:t>
            </a:r>
            <a:r>
              <a:rPr lang="en-US" sz="800" dirty="0">
                <a:solidFill>
                  <a:srgbClr val="FF0000"/>
                </a:solidFill>
                <a:latin typeface="Courier New" panose="02070309020205020404" pitchFamily="49" charset="0"/>
                <a:cs typeface="Courier New" panose="02070309020205020404" pitchFamily="49"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With the </a:t>
            </a:r>
            <a:r>
              <a:rPr lang="en-US" sz="800" b="1" i="1" dirty="0">
                <a:latin typeface="Helvetica Neue" panose="02000503000000020004" pitchFamily="2" charset="0"/>
                <a:ea typeface="Helvetica Neue" panose="02000503000000020004" pitchFamily="2" charset="0"/>
                <a:cs typeface="Helvetica Neue" panose="02000503000000020004" pitchFamily="2" charset="0"/>
              </a:rPr>
              <a:t>--</a:t>
            </a:r>
            <a:r>
              <a:rPr lang="en-US" sz="800" b="1" i="1" dirty="0" err="1">
                <a:latin typeface="Helvetica Neue" panose="02000503000000020004" pitchFamily="2" charset="0"/>
                <a:ea typeface="Helvetica Neue" panose="02000503000000020004" pitchFamily="2" charset="0"/>
                <a:cs typeface="Helvetica Neue" panose="02000503000000020004" pitchFamily="2" charset="0"/>
              </a:rPr>
              <a:t>nv</a:t>
            </a:r>
            <a:r>
              <a:rPr lang="en-US" sz="800" dirty="0">
                <a:latin typeface="Helvetica Neue" panose="02000503000000020004" pitchFamily="2" charset="0"/>
                <a:ea typeface="Helvetica Neue" panose="02000503000000020004" pitchFamily="2" charset="0"/>
                <a:cs typeface="Helvetica Neue" panose="02000503000000020004" pitchFamily="2" charset="0"/>
              </a:rPr>
              <a:t> option the driver libraries do not have to be installed in the container. Instead, they are located on the host system (e.g., Teton) and then bind mounted into the container at runtime. This means you can run your container on a host with one version of the NVIDIA driver, and then move the same container to another host with a different version of the NVIDIA driver and both will work. (Assuming the CUDA version installed in your container is compatible with both drivers.)</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The NVIDIA Driver version on a GPU node can be queried (when on that node) with the command </a:t>
            </a:r>
            <a:r>
              <a:rPr lang="en-US" sz="800" b="1" dirty="0" err="1">
                <a:solidFill>
                  <a:schemeClr val="accent1"/>
                </a:solidFill>
                <a:latin typeface="Courier New" panose="02070309020205020404" pitchFamily="49" charset="0"/>
                <a:ea typeface="Helvetica Neue" panose="02000503000000020004" pitchFamily="2" charset="0"/>
                <a:cs typeface="Courier New" panose="02070309020205020404" pitchFamily="49" charset="0"/>
              </a:rPr>
              <a:t>nvidia-smi</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a:t>
            </a:r>
            <a:r>
              <a:rPr lang="en-US" sz="800" dirty="0">
                <a:latin typeface="Helvetica Neue" panose="02000503000000020004" pitchFamily="2" charset="0"/>
                <a:ea typeface="Helvetica Neue" panose="02000503000000020004" pitchFamily="2" charset="0"/>
                <a:cs typeface="Helvetica Neue" panose="02000503000000020004" pitchFamily="2" charset="0"/>
              </a:rPr>
              <a:t> See</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3"/>
              </a:rPr>
              <a:t>https://docs.nvidia.com/deploy/cuda-compatibility/</a:t>
            </a:r>
            <a:r>
              <a:rPr lang="en-US" sz="800" i="1" dirty="0">
                <a:latin typeface="Helvetica Neue" panose="02000503000000020004" pitchFamily="2" charset="0"/>
                <a:ea typeface="Helvetica Neue" panose="02000503000000020004" pitchFamily="2" charset="0"/>
                <a:cs typeface="Helvetica Neue" panose="02000503000000020004" pitchFamily="2"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You can build a container by bootstrapping a base NVIDIA CUDA image (with a compatible CUDA version) from: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4"/>
              </a:rPr>
              <a:t>https://hub.docker.com/r/nvidia/cuda/</a:t>
            </a:r>
            <a:endParaRPr lang="en-US" sz="800" i="1" dirty="0">
              <a:latin typeface="Helvetica Neue" panose="02000503000000020004" pitchFamily="2" charset="0"/>
              <a:ea typeface="Helvetica Neue" panose="02000503000000020004" pitchFamily="2" charset="0"/>
              <a:cs typeface="Helvetica Neue" panose="02000503000000020004" pitchFamily="2" charset="0"/>
            </a:endParaRP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NVIDIA has a tool for building </a:t>
            </a:r>
            <a:r>
              <a:rPr lang="en-US" sz="800" dirty="0" err="1">
                <a:latin typeface="Helvetica Neue" panose="02000503000000020004" pitchFamily="2" charset="0"/>
                <a:ea typeface="Helvetica Neue" panose="02000503000000020004" pitchFamily="2" charset="0"/>
                <a:cs typeface="Helvetica Neue" panose="02000503000000020004" pitchFamily="2" charset="0"/>
              </a:rPr>
              <a:t>gpu</a:t>
            </a:r>
            <a:r>
              <a:rPr lang="en-US" sz="800" dirty="0">
                <a:latin typeface="Helvetica Neue" panose="02000503000000020004" pitchFamily="2" charset="0"/>
                <a:ea typeface="Helvetica Neue" panose="02000503000000020004" pitchFamily="2" charset="0"/>
                <a:cs typeface="Helvetica Neue" panose="02000503000000020004" pitchFamily="2" charset="0"/>
              </a:rPr>
              <a:t>-enabled containers for both Singularity and Docker. See: </a:t>
            </a:r>
            <a:r>
              <a:rPr lang="en-US" sz="800" i="1" dirty="0">
                <a:latin typeface="Helvetica Neue" panose="02000503000000020004" pitchFamily="2" charset="0"/>
                <a:ea typeface="Helvetica Neue" panose="02000503000000020004" pitchFamily="2" charset="0"/>
                <a:cs typeface="Helvetica Neue" panose="02000503000000020004" pitchFamily="2" charset="0"/>
              </a:rPr>
              <a:t>https://</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github.com</a:t>
            </a:r>
            <a:r>
              <a:rPr lang="en-US" sz="800" i="1" dirty="0">
                <a:latin typeface="Helvetica Neue" panose="02000503000000020004" pitchFamily="2" charset="0"/>
                <a:ea typeface="Helvetica Neue" panose="02000503000000020004" pitchFamily="2" charset="0"/>
                <a:cs typeface="Helvetica Neue" panose="02000503000000020004" pitchFamily="2" charset="0"/>
              </a:rPr>
              <a:t>/NVIDIA/</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hpc</a:t>
            </a:r>
            <a:r>
              <a:rPr lang="en-US" sz="800" i="1" dirty="0">
                <a:latin typeface="Helvetica Neue" panose="02000503000000020004" pitchFamily="2" charset="0"/>
                <a:ea typeface="Helvetica Neue" panose="02000503000000020004" pitchFamily="2" charset="0"/>
                <a:cs typeface="Helvetica Neue" panose="02000503000000020004" pitchFamily="2" charset="0"/>
              </a:rPr>
              <a:t>-container-maker</a:t>
            </a:r>
          </a:p>
        </p:txBody>
      </p:sp>
      <p:pic>
        <p:nvPicPr>
          <p:cNvPr id="9" name="Shape 87">
            <a:extLst>
              <a:ext uri="{FF2B5EF4-FFF2-40B4-BE49-F238E27FC236}">
                <a16:creationId xmlns:a16="http://schemas.microsoft.com/office/drawing/2014/main" id="{EA1A7ABF-CFE5-1B41-B52C-F99D11F27753}"/>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80738771"/>
      </p:ext>
    </p:extLst>
  </p:cSld>
  <p:clrMapOvr>
    <a:masterClrMapping/>
  </p:clrMapOvr>
  <p:transition>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Troubleshooting and Caveats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spc="0"/>
              <a:t>4/17/20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0DD8558-0EFE-D849-917B-1C705065E1B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58632752"/>
      </p:ext>
    </p:extLst>
  </p:cSld>
  <p:clrMapOvr>
    <a:masterClrMapping/>
  </p:clrMapOvr>
  <p:transition>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58</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(1)</a:t>
            </a:r>
          </a:p>
        </p:txBody>
      </p:sp>
      <p:sp>
        <p:nvSpPr>
          <p:cNvPr id="11" name="Rectangle 10">
            <a:extLst>
              <a:ext uri="{FF2B5EF4-FFF2-40B4-BE49-F238E27FC236}">
                <a16:creationId xmlns:a16="http://schemas.microsoft.com/office/drawing/2014/main" id="{2834298F-0236-8648-B203-29F314A85968}"/>
              </a:ext>
            </a:extLst>
          </p:cNvPr>
          <p:cNvSpPr/>
          <p:nvPr/>
        </p:nvSpPr>
        <p:spPr>
          <a:xfrm>
            <a:off x="131798" y="548314"/>
            <a:ext cx="4213507" cy="2646878"/>
          </a:xfrm>
          <a:prstGeom prst="rect">
            <a:avLst/>
          </a:prstGeom>
        </p:spPr>
        <p:txBody>
          <a:bodyPr wrap="square">
            <a:spAutoFit/>
          </a:bodyPr>
          <a:lstStyle/>
          <a:p>
            <a:r>
              <a:rPr lang="en-US" sz="1000" b="1" dirty="0">
                <a:solidFill>
                  <a:srgbClr val="000000"/>
                </a:solidFill>
                <a:latin typeface="Helvetica Neue" panose="02000503000000020004" pitchFamily="2" charset="0"/>
              </a:rPr>
              <a:t>Container/host environment conflicts</a:t>
            </a: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Container problems are often linked with how the container “sees” the host system.  Common issues:</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doesn’t have a bind point to a directory you need to read from / write to</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will “see” python libraries installed in your home directory (and perhaps the same is true for R and other packages. If this happens, set the PYTHONPATH environment variable in your job script so that it points to the container paths first. </a:t>
            </a:r>
          </a:p>
          <a:p>
            <a:pPr marL="1085850" lvl="2" indent="-171450">
              <a:buFont typeface="Arial" panose="020B0604020202020204" pitchFamily="34" charset="0"/>
              <a:buChar char="•"/>
            </a:pPr>
            <a:r>
              <a:rPr lang="en-US" sz="800" dirty="0">
                <a:solidFill>
                  <a:srgbClr val="000000"/>
                </a:solidFill>
                <a:latin typeface="Courier New" panose="02070309020205020404" pitchFamily="49" charset="0"/>
                <a:cs typeface="Courier New" panose="02070309020205020404" pitchFamily="49" charset="0"/>
              </a:rPr>
              <a:t>export PYTHONPATH=&lt;path-to-container-libs&gt;:$PYTHONPATH</a:t>
            </a:r>
          </a:p>
          <a:p>
            <a:pPr marL="1085850" lvl="2" indent="-171450">
              <a:buFont typeface="Arial" panose="020B0604020202020204" pitchFamily="34" charset="0"/>
              <a:buChar char="•"/>
            </a:pPr>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To diagnose the issues noted above, as well as others, “shelling in” to the container is a great way to see what’s going on inside.  Also, look in the </a:t>
            </a:r>
            <a:r>
              <a:rPr lang="en-US" sz="1000" dirty="0" err="1">
                <a:solidFill>
                  <a:srgbClr val="000000"/>
                </a:solidFill>
                <a:latin typeface="Helvetica Neue" panose="02000503000000020004" pitchFamily="2" charset="0"/>
              </a:rPr>
              <a:t>singularity.conf</a:t>
            </a:r>
            <a:r>
              <a:rPr lang="en-US" sz="1000" dirty="0">
                <a:solidFill>
                  <a:srgbClr val="000000"/>
                </a:solidFill>
                <a:latin typeface="Helvetica Neue" panose="02000503000000020004" pitchFamily="2" charset="0"/>
              </a:rPr>
              <a:t> file for system settings (can’t modify).</a:t>
            </a:r>
          </a:p>
        </p:txBody>
      </p:sp>
      <p:cxnSp>
        <p:nvCxnSpPr>
          <p:cNvPr id="8" name="Straight Connector 7">
            <a:extLst>
              <a:ext uri="{FF2B5EF4-FFF2-40B4-BE49-F238E27FC236}">
                <a16:creationId xmlns:a16="http://schemas.microsoft.com/office/drawing/2014/main" id="{3BBE20EC-0CD5-9F4C-B510-BEB87248D18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C6FDB8A-3A91-C34F-980F-3E3D958696E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C5CBA32D-366B-064E-962B-2CF4AF5B5A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2" name="Shape 87">
            <a:extLst>
              <a:ext uri="{FF2B5EF4-FFF2-40B4-BE49-F238E27FC236}">
                <a16:creationId xmlns:a16="http://schemas.microsoft.com/office/drawing/2014/main" id="{8DD17DE1-210A-AA4A-A8B7-C6896AD7F9E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52A74B17-5269-854A-A4C5-BEB79241434D}"/>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916789206"/>
      </p:ext>
    </p:extLst>
  </p:cSld>
  <p:clrMapOvr>
    <a:masterClrMapping/>
  </p:clrMapOvr>
  <p:transition>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(2)</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171450" y="690467"/>
            <a:ext cx="4213507" cy="1938992"/>
          </a:xfrm>
          <a:prstGeom prst="rect">
            <a:avLst/>
          </a:prstGeom>
        </p:spPr>
        <p:txBody>
          <a:bodyPr wrap="square">
            <a:spAutoFit/>
          </a:bodyPr>
          <a:lstStyle/>
          <a:p>
            <a:r>
              <a:rPr lang="en-US" sz="1000" dirty="0">
                <a:solidFill>
                  <a:srgbClr val="000000"/>
                </a:solidFill>
                <a:latin typeface="Helvetica Neue" panose="02000503000000020004" pitchFamily="2" charset="0"/>
              </a:rPr>
              <a:t>Failures during container pulls that are attributed (in the error messages) to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are often due to corrupt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that are downloaded while the image is being built from layers.  Removing the offending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 will often solve the problem. </a:t>
            </a:r>
          </a:p>
          <a:p>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When building ubuntu containers, failures during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stage of container builds from a recipe file can often be remedied by starting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with the command “</a:t>
            </a:r>
            <a:r>
              <a:rPr lang="en-US" sz="1000" dirty="0">
                <a:solidFill>
                  <a:srgbClr val="000000"/>
                </a:solidFill>
                <a:latin typeface="Courier New" panose="02070309020205020404" pitchFamily="49" charset="0"/>
                <a:cs typeface="Courier New" panose="02070309020205020404" pitchFamily="49" charset="0"/>
              </a:rPr>
              <a:t>apt-get update</a:t>
            </a:r>
            <a:r>
              <a:rPr lang="en-US" sz="1000" dirty="0">
                <a:solidFill>
                  <a:srgbClr val="000000"/>
                </a:solidFill>
                <a:latin typeface="Helvetica Neue" panose="02000503000000020004" pitchFamily="2" charset="0"/>
              </a:rPr>
              <a:t>”.  As a best practice, make sure you insert this line at the beginning of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in all recipe files for ubuntu containers.</a:t>
            </a: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10" name="Straight Connector 9">
            <a:extLst>
              <a:ext uri="{FF2B5EF4-FFF2-40B4-BE49-F238E27FC236}">
                <a16:creationId xmlns:a16="http://schemas.microsoft.com/office/drawing/2014/main" id="{C0FEB124-46B7-2247-B889-9E37362A553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2" name="Date Placeholder 5">
            <a:extLst>
              <a:ext uri="{FF2B5EF4-FFF2-40B4-BE49-F238E27FC236}">
                <a16:creationId xmlns:a16="http://schemas.microsoft.com/office/drawing/2014/main" id="{AD546B9D-A527-044C-BB10-73991827BE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4" name="Shape 87">
            <a:extLst>
              <a:ext uri="{FF2B5EF4-FFF2-40B4-BE49-F238E27FC236}">
                <a16:creationId xmlns:a16="http://schemas.microsoft.com/office/drawing/2014/main" id="{657024E3-8550-3F4B-9EC1-2ACE412EE9C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738266F8-F23C-4145-8252-95C4AB396636}"/>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2088438024"/>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6</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Virtualization (2)</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989977"/>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210">
                <a:solidFill>
                  <a:srgbClr val="2F2B20"/>
                </a:solidFill>
                <a:latin typeface="Arial"/>
                <a:cs typeface="Arial"/>
              </a:rPr>
              <a:t>OS-level virtualization (used by containers!)</a:t>
            </a:r>
          </a:p>
          <a:p>
            <a:pPr marL="578863" lvl="1" indent="-115260">
              <a:spcBef>
                <a:spcPts val="328"/>
              </a:spcBef>
              <a:buClr>
                <a:srgbClr val="A9A57C"/>
              </a:buClr>
              <a:buChar char="•"/>
              <a:tabLst>
                <a:tab pos="121663" algn="l"/>
              </a:tabLst>
            </a:pPr>
            <a:r>
              <a:rPr lang="en-US" sz="1050">
                <a:latin typeface="Arial"/>
                <a:cs typeface="Arial"/>
              </a:rPr>
              <a:t>Can run many isolated OS instances (guests) under a server OS (host) </a:t>
            </a:r>
          </a:p>
          <a:p>
            <a:pPr marL="578863" lvl="1" indent="-115260">
              <a:spcBef>
                <a:spcPts val="328"/>
              </a:spcBef>
              <a:buClr>
                <a:srgbClr val="A9A57C"/>
              </a:buClr>
              <a:buChar char="•"/>
              <a:tabLst>
                <a:tab pos="121663" algn="l"/>
              </a:tabLst>
            </a:pPr>
            <a:r>
              <a:rPr lang="en-US" sz="1050">
                <a:latin typeface="Arial"/>
                <a:cs typeface="Arial"/>
              </a:rPr>
              <a:t>Also called containers</a:t>
            </a:r>
          </a:p>
          <a:p>
            <a:pPr marL="578863" lvl="1" indent="-115260">
              <a:spcBef>
                <a:spcPts val="328"/>
              </a:spcBef>
              <a:buClr>
                <a:srgbClr val="A9A57C"/>
              </a:buClr>
              <a:buChar char="•"/>
              <a:tabLst>
                <a:tab pos="121663" algn="l"/>
              </a:tabLst>
            </a:pPr>
            <a:r>
              <a:rPr lang="en-US" sz="1050">
                <a:latin typeface="Arial"/>
                <a:cs typeface="Arial"/>
              </a:rPr>
              <a:t>E.g., Docker, Singularity </a:t>
            </a:r>
          </a:p>
        </p:txBody>
      </p:sp>
      <p:sp>
        <p:nvSpPr>
          <p:cNvPr id="11" name="TextBox 10">
            <a:extLst>
              <a:ext uri="{FF2B5EF4-FFF2-40B4-BE49-F238E27FC236}">
                <a16:creationId xmlns:a16="http://schemas.microsoft.com/office/drawing/2014/main" id="{A7E57619-2E32-F346-A475-6C5B518D5F4C}"/>
              </a:ext>
            </a:extLst>
          </p:cNvPr>
          <p:cNvSpPr txBox="1"/>
          <p:nvPr/>
        </p:nvSpPr>
        <p:spPr>
          <a:xfrm>
            <a:off x="2914650" y="2962434"/>
            <a:ext cx="1615786" cy="184666"/>
          </a:xfrm>
          <a:prstGeom prst="rect">
            <a:avLst/>
          </a:prstGeom>
          <a:noFill/>
        </p:spPr>
        <p:txBody>
          <a:bodyPr wrap="square" rtlCol="0">
            <a:spAutoFit/>
          </a:bodyPr>
          <a:lstStyle/>
          <a:p>
            <a:r>
              <a:rPr lang="en-US" sz="600" i="1"/>
              <a:t>Material courtesy: M. </a:t>
            </a:r>
            <a:r>
              <a:rPr lang="en-US" sz="600" i="1" err="1"/>
              <a:t>Cuma</a:t>
            </a:r>
            <a:r>
              <a:rPr lang="en-US" sz="600" i="1"/>
              <a:t>, U. Utah</a:t>
            </a:r>
          </a:p>
        </p:txBody>
      </p:sp>
      <p:pic>
        <p:nvPicPr>
          <p:cNvPr id="12" name="Picture 11">
            <a:extLst>
              <a:ext uri="{FF2B5EF4-FFF2-40B4-BE49-F238E27FC236}">
                <a16:creationId xmlns:a16="http://schemas.microsoft.com/office/drawing/2014/main" id="{28FD79A2-3669-044B-95AB-C372BDA55791}"/>
              </a:ext>
            </a:extLst>
          </p:cNvPr>
          <p:cNvPicPr>
            <a:picLocks noChangeAspect="1"/>
          </p:cNvPicPr>
          <p:nvPr/>
        </p:nvPicPr>
        <p:blipFill rotWithShape="1">
          <a:blip r:embed="rId2">
            <a:extLst>
              <a:ext uri="{28A0092B-C50C-407E-A947-70E740481C1C}">
                <a14:useLocalDpi xmlns:a14="http://schemas.microsoft.com/office/drawing/2010/main" val="0"/>
              </a:ext>
            </a:extLst>
          </a:blip>
          <a:srcRect l="44910" t="51728" r="781" b="141"/>
          <a:stretch/>
        </p:blipFill>
        <p:spPr>
          <a:xfrm>
            <a:off x="2609850" y="1452973"/>
            <a:ext cx="1544782" cy="1445498"/>
          </a:xfrm>
          <a:prstGeom prst="rect">
            <a:avLst/>
          </a:prstGeom>
          <a:ln>
            <a:solidFill>
              <a:schemeClr val="tx1"/>
            </a:solidFill>
          </a:ln>
        </p:spPr>
      </p:pic>
      <p:sp>
        <p:nvSpPr>
          <p:cNvPr id="17" name="object 3">
            <a:extLst>
              <a:ext uri="{FF2B5EF4-FFF2-40B4-BE49-F238E27FC236}">
                <a16:creationId xmlns:a16="http://schemas.microsoft.com/office/drawing/2014/main" id="{53336F43-6791-2348-B330-A8F6E0960929}"/>
              </a:ext>
            </a:extLst>
          </p:cNvPr>
          <p:cNvSpPr txBox="1"/>
          <p:nvPr/>
        </p:nvSpPr>
        <p:spPr>
          <a:xfrm>
            <a:off x="-51523" y="2238737"/>
            <a:ext cx="2428009" cy="596023"/>
          </a:xfrm>
          <a:prstGeom prst="rect">
            <a:avLst/>
          </a:prstGeom>
        </p:spPr>
        <p:txBody>
          <a:bodyPr vert="horz" wrap="square" lIns="0" tIns="41619" rIns="0" bIns="0" rtlCol="0">
            <a:spAutoFit/>
          </a:bodyPr>
          <a:lstStyle/>
          <a:p>
            <a:pPr marL="463603" lvl="1">
              <a:spcBef>
                <a:spcPts val="328"/>
              </a:spcBef>
              <a:buClr>
                <a:srgbClr val="A9A57C"/>
              </a:buClr>
              <a:tabLst>
                <a:tab pos="121663" algn="l"/>
              </a:tabLst>
            </a:pPr>
            <a:r>
              <a:rPr lang="en-US" sz="900" i="1">
                <a:latin typeface="Arial"/>
                <a:cs typeface="Arial"/>
              </a:rPr>
              <a:t>Best of both worlds: isolated environment that user wants, but can leverage host OS resources (network, I/O partitions, etc.)</a:t>
            </a:r>
          </a:p>
        </p:txBody>
      </p:sp>
      <p:pic>
        <p:nvPicPr>
          <p:cNvPr id="15" name="Shape 87">
            <a:extLst>
              <a:ext uri="{FF2B5EF4-FFF2-40B4-BE49-F238E27FC236}">
                <a16:creationId xmlns:a16="http://schemas.microsoft.com/office/drawing/2014/main" id="{A0F3B7CB-3969-0E49-AFC2-E70297FE915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8" name="Picture 17">
            <a:extLst>
              <a:ext uri="{FF2B5EF4-FFF2-40B4-BE49-F238E27FC236}">
                <a16:creationId xmlns:a16="http://schemas.microsoft.com/office/drawing/2014/main" id="{31322542-19DF-DA46-B93D-DD35706F9B24}"/>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9" name="Date Placeholder 5">
            <a:extLst>
              <a:ext uri="{FF2B5EF4-FFF2-40B4-BE49-F238E27FC236}">
                <a16:creationId xmlns:a16="http://schemas.microsoft.com/office/drawing/2014/main" id="{3AD5893D-B893-4166-A2D3-584F6C177783}"/>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227329648"/>
      </p:ext>
    </p:extLst>
  </p:cSld>
  <p:clrMapOvr>
    <a:masterClrMapping/>
  </p:clrMapOvr>
  <p:transition>
    <p:cut/>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60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Caveats (1)</a:t>
            </a:r>
          </a:p>
        </p:txBody>
      </p:sp>
      <p:sp>
        <p:nvSpPr>
          <p:cNvPr id="11" name="Rectangle 10">
            <a:extLst>
              <a:ext uri="{FF2B5EF4-FFF2-40B4-BE49-F238E27FC236}">
                <a16:creationId xmlns:a16="http://schemas.microsoft.com/office/drawing/2014/main" id="{2834298F-0236-8648-B203-29F314A85968}"/>
              </a:ext>
            </a:extLst>
          </p:cNvPr>
          <p:cNvSpPr/>
          <p:nvPr/>
        </p:nvSpPr>
        <p:spPr>
          <a:xfrm>
            <a:off x="159420" y="663575"/>
            <a:ext cx="4213507" cy="2369880"/>
          </a:xfrm>
          <a:prstGeom prst="rect">
            <a:avLst/>
          </a:prstGeom>
        </p:spPr>
        <p:txBody>
          <a:bodyPr wrap="square">
            <a:spAutoFit/>
          </a:bodyPr>
          <a:lstStyle/>
          <a:p>
            <a:r>
              <a:rPr lang="en-US" sz="1000" dirty="0">
                <a:solidFill>
                  <a:srgbClr val="000000"/>
                </a:solidFill>
                <a:latin typeface="Helvetica Neue" panose="02000503000000020004" pitchFamily="2" charset="0"/>
              </a:rPr>
              <a:t>We didn’t cover overlays.  These are additional images that are ”laid” on top of existing images, enabling the user to modify a container environment without modifying the actual container.  Useful because:</a:t>
            </a:r>
          </a:p>
          <a:p>
            <a:endParaRPr lang="en-US" sz="1000" dirty="0">
              <a:solidFill>
                <a:srgbClr val="000000"/>
              </a:solidFill>
              <a:latin typeface="Helvetica Neue" panose="02000503000000020004" pitchFamily="2" charset="0"/>
            </a:endParaRPr>
          </a:p>
          <a:p>
            <a:pPr marL="228600" indent="-228600">
              <a:buAutoNum type="arabicPeriod"/>
            </a:pPr>
            <a:r>
              <a:rPr lang="en-US" sz="1000" dirty="0">
                <a:solidFill>
                  <a:srgbClr val="000000"/>
                </a:solidFill>
                <a:latin typeface="Helvetica Neue" panose="02000503000000020004" pitchFamily="2" charset="0"/>
              </a:rPr>
              <a:t>Overlay images enable users to modify a container environment even if they don’t have root access (though changes disappear after session)</a:t>
            </a:r>
          </a:p>
          <a:p>
            <a:pPr marL="228600" indent="-228600">
              <a:buAutoNum type="arabicPeriod"/>
            </a:pPr>
            <a:r>
              <a:rPr lang="en-US" sz="1000" dirty="0">
                <a:solidFill>
                  <a:srgbClr val="000000"/>
                </a:solidFill>
                <a:latin typeface="Helvetica Neue" panose="02000503000000020004" pitchFamily="2" charset="0"/>
              </a:rPr>
              <a:t>Root users can permanently modify overlay images without modifying the underlying image.</a:t>
            </a:r>
          </a:p>
          <a:p>
            <a:pPr marL="228600" indent="-228600">
              <a:buAutoNum type="arabicPeriod"/>
            </a:pPr>
            <a:r>
              <a:rPr lang="en-US" sz="1000" dirty="0">
                <a:solidFill>
                  <a:srgbClr val="000000"/>
                </a:solidFill>
                <a:latin typeface="Helvetica Neue" panose="02000503000000020004" pitchFamily="2" charset="0"/>
              </a:rPr>
              <a:t>Overlays are a likely way to customize images for different HPC environments without changing the underlying images.  </a:t>
            </a:r>
          </a:p>
          <a:p>
            <a:pPr marL="228600" indent="-228600">
              <a:buAutoNum type="arabicPeriod"/>
            </a:pPr>
            <a:r>
              <a:rPr lang="en-US" sz="1000" dirty="0">
                <a:solidFill>
                  <a:srgbClr val="000000"/>
                </a:solidFill>
                <a:latin typeface="Helvetica Neue" panose="02000503000000020004" pitchFamily="2" charset="0"/>
              </a:rPr>
              <a:t>More on overlays: </a:t>
            </a:r>
            <a:r>
              <a:rPr lang="en-US" sz="1000" dirty="0">
                <a:solidFill>
                  <a:srgbClr val="000000"/>
                </a:solidFill>
                <a:latin typeface="Helvetica Neue" panose="02000503000000020004" pitchFamily="2" charset="0"/>
                <a:hlinkClick r:id="rId2"/>
              </a:rPr>
              <a:t>http://singularity.lbl.gov/docs-overlay</a:t>
            </a:r>
            <a:endParaRPr lang="en-US" sz="1000" dirty="0">
              <a:solidFill>
                <a:srgbClr val="000000"/>
              </a:solidFill>
              <a:latin typeface="Helvetica Neue" panose="02000503000000020004" pitchFamily="2" charset="0"/>
            </a:endParaRPr>
          </a:p>
          <a:p>
            <a:pPr marL="228600" indent="-228600">
              <a:buAutoNum type="arabicPeriod"/>
            </a:pPr>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We didn’t cover GPU usage with containers. See: </a:t>
            </a:r>
            <a:r>
              <a:rPr lang="en-US" sz="800" dirty="0">
                <a:solidFill>
                  <a:srgbClr val="000000"/>
                </a:solidFill>
                <a:latin typeface="Helvetica Neue" panose="02000503000000020004" pitchFamily="2" charset="0"/>
                <a:hlinkClick r:id="rId3"/>
              </a:rPr>
              <a:t>http://singularity.lbl.gov/archive/docs/v2-3/tutorial-gpu-drivers-open-mpi-mtls</a:t>
            </a:r>
            <a:endParaRPr lang="en-US" sz="800" dirty="0">
              <a:solidFill>
                <a:srgbClr val="000000"/>
              </a:solidFill>
              <a:latin typeface="Helvetica Neue" panose="02000503000000020004" pitchFamily="2" charset="0"/>
            </a:endParaRPr>
          </a:p>
        </p:txBody>
      </p:sp>
      <p:cxnSp>
        <p:nvCxnSpPr>
          <p:cNvPr id="9" name="Straight Connector 8">
            <a:extLst>
              <a:ext uri="{FF2B5EF4-FFF2-40B4-BE49-F238E27FC236}">
                <a16:creationId xmlns:a16="http://schemas.microsoft.com/office/drawing/2014/main" id="{73AAC913-E087-3A41-A443-3ED7402AE8D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86BF7504-5961-7142-ADD9-8AE324B71BF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2" name="Shape 87">
            <a:extLst>
              <a:ext uri="{FF2B5EF4-FFF2-40B4-BE49-F238E27FC236}">
                <a16:creationId xmlns:a16="http://schemas.microsoft.com/office/drawing/2014/main" id="{7A672214-21DE-F741-A07F-35647DBFB71C}"/>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36B70F61-D44E-8C4A-B8FB-5CCD9A7C73E5}"/>
              </a:ext>
            </a:extLst>
          </p:cNvPr>
          <p:cNvPicPr>
            <a:picLocks noChangeAspect="1"/>
          </p:cNvPicPr>
          <p:nvPr/>
        </p:nvPicPr>
        <p:blipFill rotWithShape="1">
          <a:blip r:embed="rId5"/>
          <a:srcRect b="45446"/>
          <a:stretch/>
        </p:blipFill>
        <p:spPr>
          <a:xfrm>
            <a:off x="3295650" y="3204616"/>
            <a:ext cx="1143000" cy="217697"/>
          </a:xfrm>
          <a:prstGeom prst="rect">
            <a:avLst/>
          </a:prstGeom>
        </p:spPr>
      </p:pic>
    </p:spTree>
    <p:extLst>
      <p:ext uri="{BB962C8B-B14F-4D97-AF65-F5344CB8AC3E}">
        <p14:creationId xmlns:p14="http://schemas.microsoft.com/office/powerpoint/2010/main" val="3434042751"/>
      </p:ext>
    </p:extLst>
  </p:cSld>
  <p:clrMapOvr>
    <a:masterClrMapping/>
  </p:clrMapOvr>
  <p:transition>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61</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8"/>
            <a:ext cx="4307889" cy="377026"/>
          </a:xfrm>
        </p:spPr>
        <p:txBody>
          <a:bodyPr/>
          <a:lstStyle/>
          <a:p>
            <a:r>
              <a:rPr lang="en-US" dirty="0"/>
              <a:t>Caveats (2): Moving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54926"/>
            <a:ext cx="4114800" cy="2844331"/>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050" dirty="0">
                <a:solidFill>
                  <a:srgbClr val="2F2B20"/>
                </a:solidFill>
                <a:latin typeface="Arial"/>
                <a:cs typeface="Arial"/>
              </a:rPr>
              <a:t>You’ve built your first container on your laptop.  It is 3 Gigabytes. Now you want to move it to Summit to take advantage of the HPC resources. What’s the best way?</a:t>
            </a:r>
          </a:p>
          <a:p>
            <a:pPr marL="6403">
              <a:spcBef>
                <a:spcPts val="328"/>
              </a:spcBef>
              <a:buClr>
                <a:srgbClr val="A9A57C"/>
              </a:buClr>
              <a:tabLst>
                <a:tab pos="121663" algn="l"/>
              </a:tabLst>
            </a:pPr>
            <a:endParaRPr lang="en-US" sz="800" dirty="0">
              <a:solidFill>
                <a:srgbClr val="2F2B20"/>
              </a:solidFill>
              <a:latin typeface="Arial"/>
              <a:cs typeface="Arial"/>
            </a:endParaRPr>
          </a:p>
          <a:p>
            <a:pPr marL="6403">
              <a:spcBef>
                <a:spcPts val="328"/>
              </a:spcBef>
              <a:buClr>
                <a:srgbClr val="A9A57C"/>
              </a:buClr>
              <a:tabLst>
                <a:tab pos="121663" algn="l"/>
              </a:tabLst>
            </a:pPr>
            <a:r>
              <a:rPr lang="en-US" sz="1050" dirty="0">
                <a:solidFill>
                  <a:srgbClr val="2F2B20"/>
                </a:solidFill>
                <a:latin typeface="Arial"/>
                <a:cs typeface="Arial"/>
              </a:rPr>
              <a:t>Remember, containers are files, so you can transfer them to Summit just as you would a file:</a:t>
            </a:r>
          </a:p>
          <a:p>
            <a:pPr marL="6403">
              <a:spcBef>
                <a:spcPts val="328"/>
              </a:spcBef>
              <a:buClr>
                <a:srgbClr val="A9A57C"/>
              </a:buClr>
              <a:tabLst>
                <a:tab pos="121663" algn="l"/>
              </a:tabLst>
            </a:pP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Command line utilities (</a:t>
            </a:r>
            <a:r>
              <a:rPr lang="en-US" sz="1000" dirty="0" err="1">
                <a:solidFill>
                  <a:srgbClr val="2F2B20"/>
                </a:solidFill>
                <a:latin typeface="Arial"/>
                <a:cs typeface="Arial"/>
              </a:rPr>
              <a:t>scp</a:t>
            </a:r>
            <a:r>
              <a:rPr lang="en-US" sz="1000" dirty="0">
                <a:solidFill>
                  <a:srgbClr val="2F2B20"/>
                </a:solidFill>
                <a:latin typeface="Arial"/>
                <a:cs typeface="Arial"/>
              </a:rPr>
              <a:t>, sftp)</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FF0000"/>
                </a:solidFill>
                <a:latin typeface="Arial"/>
                <a:cs typeface="Arial"/>
              </a:rPr>
              <a:t>Globus</a:t>
            </a:r>
            <a:r>
              <a:rPr lang="en-US" sz="1000" dirty="0">
                <a:solidFill>
                  <a:srgbClr val="2F2B20"/>
                </a:solidFill>
                <a:latin typeface="Arial"/>
                <a:cs typeface="Arial"/>
              </a:rPr>
              <a:t> (recommended)</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For more on data transfers to/from Summit: </a:t>
            </a:r>
            <a:r>
              <a:rPr lang="en-US" sz="800" dirty="0">
                <a:solidFill>
                  <a:srgbClr val="2F2B20"/>
                </a:solidFill>
                <a:latin typeface="Arial"/>
                <a:cs typeface="Arial"/>
                <a:hlinkClick r:id="rId2"/>
              </a:rPr>
              <a:t>https://github.com/ResearchComputing/Research-Computing-User-Tutorials/wiki/Data-Transfers</a:t>
            </a: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endParaRPr lang="en-US" sz="1050" dirty="0">
              <a:solidFill>
                <a:srgbClr val="2F2B20"/>
              </a:solidFill>
              <a:latin typeface="Arial"/>
              <a:cs typeface="Arial"/>
            </a:endParaRPr>
          </a:p>
          <a:p>
            <a:pPr marL="121663" indent="-115260">
              <a:spcBef>
                <a:spcPts val="328"/>
              </a:spcBef>
              <a:buClr>
                <a:srgbClr val="A9A57C"/>
              </a:buClr>
              <a:buChar char="•"/>
              <a:tabLst>
                <a:tab pos="121663" algn="l"/>
              </a:tabLst>
            </a:pPr>
            <a:endParaRPr sz="1210" dirty="0">
              <a:latin typeface="Arial"/>
              <a:cs typeface="Arial"/>
            </a:endParaRPr>
          </a:p>
        </p:txBody>
      </p:sp>
      <p:cxnSp>
        <p:nvCxnSpPr>
          <p:cNvPr id="8" name="Straight Connector 7">
            <a:extLst>
              <a:ext uri="{FF2B5EF4-FFF2-40B4-BE49-F238E27FC236}">
                <a16:creationId xmlns:a16="http://schemas.microsoft.com/office/drawing/2014/main" id="{29948302-A3FF-7041-BA5F-ED7D3196183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30FB880-9EAF-5342-B100-9444CF3CCBC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1D11DD4F-BE68-6947-8A7A-96B88626AFC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a:t>4/17/20 Containers</a:t>
            </a:r>
            <a:endParaRPr lang="en-US" sz="1000" spc="-5" dirty="0"/>
          </a:p>
        </p:txBody>
      </p:sp>
      <p:pic>
        <p:nvPicPr>
          <p:cNvPr id="12" name="Shape 87">
            <a:extLst>
              <a:ext uri="{FF2B5EF4-FFF2-40B4-BE49-F238E27FC236}">
                <a16:creationId xmlns:a16="http://schemas.microsoft.com/office/drawing/2014/main" id="{0A5488D0-D632-4643-8567-8909FB12F100}"/>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9810AA83-778D-1440-834C-A90816468029}"/>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928816913"/>
      </p:ext>
    </p:extLst>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7</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Containerization software</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54966"/>
          </a:xfrm>
          <a:prstGeom prst="rect">
            <a:avLst/>
          </a:prstGeom>
        </p:spPr>
        <p:txBody>
          <a:bodyPr vert="horz" wrap="square" lIns="0" tIns="41619" rIns="0" bIns="0" rtlCol="0" anchor="t">
            <a:spAutoFit/>
          </a:bodyPr>
          <a:lstStyle/>
          <a:p>
            <a:pPr marL="121285" indent="-114935">
              <a:spcBef>
                <a:spcPts val="328"/>
              </a:spcBef>
              <a:buClr>
                <a:srgbClr val="A9A57C"/>
              </a:buClr>
              <a:buChar char="•"/>
              <a:tabLst>
                <a:tab pos="121663" algn="l"/>
              </a:tabLst>
            </a:pPr>
            <a:r>
              <a:rPr lang="en-US" sz="1210" dirty="0">
                <a:solidFill>
                  <a:srgbClr val="2F2B20"/>
                </a:solidFill>
                <a:latin typeface="Arial"/>
                <a:cs typeface="Arial"/>
              </a:rPr>
              <a:t>Docker</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1 focus of today's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Well established – largest user base</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Has Docker Hub for container sharing</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Problematic with HPC</a:t>
            </a:r>
          </a:p>
          <a:p>
            <a:pPr marL="121285" indent="-114935">
              <a:spcBef>
                <a:spcPts val="328"/>
              </a:spcBef>
              <a:buClr>
                <a:srgbClr val="A9A57C"/>
              </a:buClr>
              <a:buFontTx/>
              <a:buChar char="•"/>
              <a:tabLst>
                <a:tab pos="121663" algn="l"/>
              </a:tabLst>
            </a:pPr>
            <a:r>
              <a:rPr lang="en-US" sz="1210" dirty="0">
                <a:solidFill>
                  <a:srgbClr val="2F2B20"/>
                </a:solidFill>
                <a:latin typeface="Arial"/>
                <a:cs typeface="Arial"/>
              </a:rPr>
              <a:t>Singularity</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3 focus of today’s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121285" indent="-114935">
              <a:spcBef>
                <a:spcPts val="328"/>
              </a:spcBef>
              <a:buClr>
                <a:srgbClr val="A9A57C"/>
              </a:buClr>
              <a:buChar char="•"/>
              <a:tabLst>
                <a:tab pos="121663" algn="l"/>
              </a:tabLst>
            </a:pPr>
            <a:r>
              <a:rPr lang="en-US" sz="1200" dirty="0" err="1">
                <a:solidFill>
                  <a:srgbClr val="2F2B20"/>
                </a:solidFill>
                <a:latin typeface="Arial"/>
                <a:cs typeface="Arial"/>
              </a:rPr>
              <a:t>Charliecloud</a:t>
            </a:r>
            <a:r>
              <a:rPr lang="en-US" sz="1200" dirty="0">
                <a:solidFill>
                  <a:srgbClr val="2F2B20"/>
                </a:solidFill>
                <a:latin typeface="Arial"/>
                <a:cs typeface="Arial"/>
              </a:rPr>
              <a:t>; Shifter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Based on Docker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Less user-friendly</a:t>
            </a:r>
          </a:p>
          <a:p>
            <a:pPr marL="121285" indent="-114935">
              <a:spcBef>
                <a:spcPts val="328"/>
              </a:spcBef>
              <a:buClr>
                <a:srgbClr val="A9A57C"/>
              </a:buClr>
              <a:buChar char="•"/>
              <a:tabLst>
                <a:tab pos="121663" algn="l"/>
              </a:tabLst>
            </a:pPr>
            <a:endParaRPr lang="en-US" sz="1210" dirty="0">
              <a:solidFill>
                <a:srgbClr val="2F2B20"/>
              </a:solidFill>
              <a:latin typeface="Arial"/>
              <a:cs typeface="Arial"/>
            </a:endParaRPr>
          </a:p>
        </p:txBody>
      </p:sp>
      <p:pic>
        <p:nvPicPr>
          <p:cNvPr id="10" name="Picture 8" descr="Docker (container engine) logo.svg">
            <a:extLst>
              <a:ext uri="{FF2B5EF4-FFF2-40B4-BE49-F238E27FC236}">
                <a16:creationId xmlns:a16="http://schemas.microsoft.com/office/drawing/2014/main" id="{D99E33AA-1271-E948-92B2-015259E8F26D}"/>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r="57412" b="-11014"/>
          <a:stretch/>
        </p:blipFill>
        <p:spPr bwMode="auto">
          <a:xfrm>
            <a:off x="933450" y="739775"/>
            <a:ext cx="327879" cy="2027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 name="Picture 3">
            <a:extLst>
              <a:ext uri="{FF2B5EF4-FFF2-40B4-BE49-F238E27FC236}">
                <a16:creationId xmlns:a16="http://schemas.microsoft.com/office/drawing/2014/main" id="{064287A5-E9E5-BF4D-83BB-4603392CDE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2447" y="1612830"/>
            <a:ext cx="20002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Shape 87">
            <a:extLst>
              <a:ext uri="{FF2B5EF4-FFF2-40B4-BE49-F238E27FC236}">
                <a16:creationId xmlns:a16="http://schemas.microsoft.com/office/drawing/2014/main" id="{D9E47421-8ECF-9C44-8DCE-A552686F727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576A03B2-0E4C-7B4D-ACBC-B6F7BE99D738}"/>
              </a:ext>
            </a:extLst>
          </p:cNvPr>
          <p:cNvPicPr>
            <a:picLocks noChangeAspect="1"/>
          </p:cNvPicPr>
          <p:nvPr/>
        </p:nvPicPr>
        <p:blipFill rotWithShape="1">
          <a:blip r:embed="rId5"/>
          <a:srcRect b="45446"/>
          <a:stretch/>
        </p:blipFill>
        <p:spPr>
          <a:xfrm>
            <a:off x="3295650" y="3204616"/>
            <a:ext cx="1143000" cy="217697"/>
          </a:xfrm>
          <a:prstGeom prst="rect">
            <a:avLst/>
          </a:prstGeom>
        </p:spPr>
      </p:pic>
      <p:sp>
        <p:nvSpPr>
          <p:cNvPr id="17" name="Date Placeholder 5">
            <a:extLst>
              <a:ext uri="{FF2B5EF4-FFF2-40B4-BE49-F238E27FC236}">
                <a16:creationId xmlns:a16="http://schemas.microsoft.com/office/drawing/2014/main" id="{FFE66A6D-2997-4F20-85B5-01B00CED9E0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577641490"/>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8</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wrap="square" lIns="0" tIns="0" rIns="0" bIns="0" anchor="t">
            <a:spAutoFit/>
          </a:bodyPr>
          <a:lstStyle/>
          <a:p>
            <a:r>
              <a:rPr lang="en-US"/>
              <a:t>Installing Docker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181073"/>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Docker Community Edition</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Windows: Windows 10 Professional or Enterprise</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Mac: OS X El Capitan 10.11 or later</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Linux</a:t>
            </a:r>
          </a:p>
          <a:p>
            <a:pPr marL="6350" indent="-171450">
              <a:spcBef>
                <a:spcPts val="328"/>
              </a:spcBef>
              <a:buClr>
                <a:srgbClr val="A9A57C"/>
              </a:buClr>
              <a:buFont typeface="Arial"/>
              <a:buChar char="•"/>
              <a:tabLst>
                <a:tab pos="121663" algn="l"/>
              </a:tabLst>
            </a:pPr>
            <a:r>
              <a:rPr lang="en-US" sz="1050">
                <a:solidFill>
                  <a:srgbClr val="2F2B20"/>
                </a:solidFill>
                <a:latin typeface="Arial"/>
                <a:cs typeface="Arial"/>
              </a:rPr>
              <a:t>Docker toolbox</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Legacy solution for Windows and Mac for versions that do not meet the version requirements.</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Utilizes the Virtual Box hypervisor for virtualization</a:t>
            </a:r>
          </a:p>
          <a:p>
            <a:pPr lvl="1" indent="-171450">
              <a:spcBef>
                <a:spcPts val="328"/>
              </a:spcBef>
              <a:buClr>
                <a:srgbClr val="A9A57C"/>
              </a:buClr>
              <a:buFont typeface="Arial"/>
              <a:buChar char="•"/>
              <a:tabLst>
                <a:tab pos="121663" algn="l"/>
              </a:tabLst>
            </a:pPr>
            <a:r>
              <a:rPr lang="en-US" sz="1050">
                <a:solidFill>
                  <a:schemeClr val="accent2"/>
                </a:solidFill>
                <a:latin typeface="Arial"/>
                <a:cs typeface="Arial"/>
              </a:rPr>
              <a:t>For this tutorial, Windows users regardless of version will use Docker toolbox</a:t>
            </a:r>
          </a:p>
          <a:p>
            <a:pPr lvl="1" indent="-171450">
              <a:spcBef>
                <a:spcPts val="328"/>
              </a:spcBef>
              <a:buClr>
                <a:srgbClr val="A9A57C"/>
              </a:buClr>
              <a:buFont typeface="Arial"/>
              <a:buChar char="•"/>
              <a:tabLst>
                <a:tab pos="121663" algn="l"/>
              </a:tabLst>
            </a:pPr>
            <a:endParaRPr lang="en-US" sz="900">
              <a:solidFill>
                <a:srgbClr val="2F2B20"/>
              </a:solidFill>
              <a:latin typeface="Arial"/>
              <a:cs typeface="Arial"/>
            </a:endParaRPr>
          </a:p>
        </p:txBody>
      </p:sp>
      <p:pic>
        <p:nvPicPr>
          <p:cNvPr id="10" name="Shape 87">
            <a:extLst>
              <a:ext uri="{FF2B5EF4-FFF2-40B4-BE49-F238E27FC236}">
                <a16:creationId xmlns:a16="http://schemas.microsoft.com/office/drawing/2014/main" id="{D31FD59E-61FB-1B4E-ADE5-A4280ED69103}"/>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8C20004-D301-A744-A45F-8C8537CD065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06474C29-CDF4-4020-A6D4-04DFF6C946BA}"/>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3193659149"/>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9</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wrap="square" lIns="0" tIns="0" rIns="0" bIns="0" anchor="t">
            <a:spAutoFit/>
          </a:bodyPr>
          <a:lstStyle/>
          <a:p>
            <a:pPr algn="l"/>
            <a:r>
              <a:rPr lang="en-US">
                <a:ea typeface="Tahoma"/>
              </a:rPr>
              <a:t>Why Docker?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1942546"/>
          </a:xfrm>
          <a:prstGeom prst="rect">
            <a:avLst/>
          </a:prstGeom>
        </p:spPr>
        <p:txBody>
          <a:bodyPr vert="horz" wrap="square" lIns="0" tIns="41619" rIns="0" bIns="0" rtlCol="0" anchor="t">
            <a:spAutoFit/>
          </a:bodyPr>
          <a:lstStyle/>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Probably the most popular containerization software</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Offers a variety of prebuilt images including:</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Python</a:t>
            </a:r>
            <a:endParaRPr lang="en-US" sz="1050">
              <a:latin typeface="Arial"/>
              <a:cs typeface="Arial"/>
            </a:endParaRP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Perl</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NodeJS</a:t>
            </a:r>
          </a:p>
          <a:p>
            <a:pPr lvl="1" indent="-171450">
              <a:spcBef>
                <a:spcPts val="328"/>
              </a:spcBef>
              <a:buClr>
                <a:srgbClr val="A9A57C"/>
              </a:buClr>
              <a:buFont typeface="Arial"/>
              <a:buChar char="•"/>
              <a:tabLst>
                <a:tab pos="121663" algn="l"/>
              </a:tabLst>
            </a:pPr>
            <a:r>
              <a:rPr lang="en-US" sz="1050">
                <a:solidFill>
                  <a:srgbClr val="2F2B20"/>
                </a:solidFill>
                <a:latin typeface="Arial"/>
                <a:cs typeface="Arial"/>
              </a:rPr>
              <a:t>Ubuntu</a:t>
            </a:r>
          </a:p>
          <a:p>
            <a:pPr marL="177800" indent="-171450">
              <a:spcBef>
                <a:spcPts val="328"/>
              </a:spcBef>
              <a:buClr>
                <a:srgbClr val="A9A57C"/>
              </a:buClr>
              <a:buFont typeface="Arial"/>
              <a:buChar char="•"/>
              <a:tabLst>
                <a:tab pos="121663" algn="l"/>
              </a:tabLst>
            </a:pPr>
            <a:r>
              <a:rPr lang="en-US" sz="1050">
                <a:solidFill>
                  <a:srgbClr val="2F2B20"/>
                </a:solidFill>
                <a:latin typeface="Arial"/>
                <a:cs typeface="Arial"/>
              </a:rPr>
              <a:t>Very well documented with a large community creating and supporting docker images.</a:t>
            </a:r>
          </a:p>
          <a:p>
            <a:pPr marL="177800" indent="-171450">
              <a:spcBef>
                <a:spcPts val="328"/>
              </a:spcBef>
              <a:buClr>
                <a:srgbClr val="A9A57C"/>
              </a:buClr>
              <a:buFont typeface="Arial"/>
              <a:buChar char="•"/>
              <a:tabLst>
                <a:tab pos="121663" algn="l"/>
              </a:tabLst>
            </a:pPr>
            <a:r>
              <a:rPr lang="en-US" sz="1050" err="1">
                <a:solidFill>
                  <a:srgbClr val="2F2B20"/>
                </a:solidFill>
                <a:latin typeface="Arial"/>
                <a:cs typeface="Arial"/>
              </a:rPr>
              <a:t>DockerHub</a:t>
            </a:r>
            <a:r>
              <a:rPr lang="en-US" sz="1050">
                <a:solidFill>
                  <a:srgbClr val="2F2B20"/>
                </a:solidFill>
                <a:latin typeface="Arial"/>
                <a:cs typeface="Arial"/>
              </a:rPr>
              <a:t> </a:t>
            </a:r>
          </a:p>
          <a:p>
            <a:pPr lvl="1" indent="-171450">
              <a:spcBef>
                <a:spcPts val="328"/>
              </a:spcBef>
              <a:buClr>
                <a:srgbClr val="A9A57C"/>
              </a:buClr>
              <a:buFont typeface="Arial"/>
              <a:buChar char="•"/>
              <a:tabLst>
                <a:tab pos="121663" algn="l"/>
              </a:tabLst>
            </a:pPr>
            <a:endParaRPr lang="en-US" sz="900">
              <a:solidFill>
                <a:srgbClr val="2F2B20"/>
              </a:solidFill>
              <a:latin typeface="Arial"/>
              <a:cs typeface="Arial"/>
            </a:endParaRPr>
          </a:p>
        </p:txBody>
      </p:sp>
      <p:pic>
        <p:nvPicPr>
          <p:cNvPr id="10" name="Shape 87">
            <a:extLst>
              <a:ext uri="{FF2B5EF4-FFF2-40B4-BE49-F238E27FC236}">
                <a16:creationId xmlns:a16="http://schemas.microsoft.com/office/drawing/2014/main" id="{B0DFF044-2ED9-CD49-B33F-8C240E077C27}"/>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1F6B14F-B67D-1249-A22A-A1F67420674D}"/>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2FE1F83B-E105-4BB1-8493-62AEE2FC406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spc="0" dirty="0"/>
              <a:t>4/17/20 Containers</a:t>
            </a:r>
            <a:endParaRPr lang="en-US" sz="1000" spc="-5" dirty="0"/>
          </a:p>
        </p:txBody>
      </p:sp>
    </p:spTree>
    <p:extLst>
      <p:ext uri="{BB962C8B-B14F-4D97-AF65-F5344CB8AC3E}">
        <p14:creationId xmlns:p14="http://schemas.microsoft.com/office/powerpoint/2010/main" val="184773595"/>
      </p:ext>
    </p:extLst>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17927</TotalTime>
  <Words>4454</Words>
  <Application>Microsoft Office PowerPoint</Application>
  <PresentationFormat>Custom</PresentationFormat>
  <Paragraphs>667</Paragraphs>
  <Slides>61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Ariel</vt:lpstr>
      <vt:lpstr>Helvetica Neue</vt:lpstr>
      <vt:lpstr>Arial</vt:lpstr>
      <vt:lpstr>Calibri</vt:lpstr>
      <vt:lpstr>Consolas</vt:lpstr>
      <vt:lpstr>Courier New</vt:lpstr>
      <vt:lpstr>Tahoma</vt:lpstr>
      <vt:lpstr>Times New Roman</vt:lpstr>
      <vt:lpstr>Office Theme</vt:lpstr>
      <vt:lpstr>PowerPoint Presentation</vt:lpstr>
      <vt:lpstr>Outline</vt:lpstr>
      <vt:lpstr>Introduction to Containers</vt:lpstr>
      <vt:lpstr>What is a container?</vt:lpstr>
      <vt:lpstr>Virtualization (1)</vt:lpstr>
      <vt:lpstr>Virtualization (2)</vt:lpstr>
      <vt:lpstr>Containerization software</vt:lpstr>
      <vt:lpstr>Installing Docker</vt:lpstr>
      <vt:lpstr>Why Docker?</vt:lpstr>
      <vt:lpstr>Docker Nuts and Bolts</vt:lpstr>
      <vt:lpstr>Docker Commands</vt:lpstr>
      <vt:lpstr>Running Docker Containers</vt:lpstr>
      <vt:lpstr>Containerized Hello World</vt:lpstr>
      <vt:lpstr>Docker Image and Container Commands</vt:lpstr>
      <vt:lpstr>Docker Utility Commands</vt:lpstr>
      <vt:lpstr>Demo 1: Running Containerized Python</vt:lpstr>
      <vt:lpstr>Demo 1: Python</vt:lpstr>
      <vt:lpstr>Building Docker Containers</vt:lpstr>
      <vt:lpstr>Demo 2: Building an Ubuntu Container</vt:lpstr>
      <vt:lpstr>Demo 2: Setup</vt:lpstr>
      <vt:lpstr>Demo 2: Ubuntu w/ GCC</vt:lpstr>
      <vt:lpstr>Editing Docker Images</vt:lpstr>
      <vt:lpstr>Mounting and Accessing files</vt:lpstr>
      <vt:lpstr>Mounting and Accessing files</vt:lpstr>
      <vt:lpstr>Demo 2 (Cont.): Mounting</vt:lpstr>
      <vt:lpstr>Demo 3: NCL container</vt:lpstr>
      <vt:lpstr>Dockerhub</vt:lpstr>
      <vt:lpstr>Dockerhub Commands</vt:lpstr>
      <vt:lpstr>Docker-Compose</vt:lpstr>
      <vt:lpstr>Docker-Compose Commands</vt:lpstr>
      <vt:lpstr>Part 2: Containers for HPC with Singularity</vt:lpstr>
      <vt:lpstr>Part 2 Outline</vt:lpstr>
      <vt:lpstr>Why Singularity?</vt:lpstr>
      <vt:lpstr>Singularity Overview</vt:lpstr>
      <vt:lpstr>The Singularity Workflow</vt:lpstr>
      <vt:lpstr>Where do I find existing containers?</vt:lpstr>
      <vt:lpstr>Key Singularity Commands</vt:lpstr>
      <vt:lpstr>Running containers</vt:lpstr>
      <vt:lpstr>Running Containers</vt:lpstr>
      <vt:lpstr>Building containers</vt:lpstr>
      <vt:lpstr>There are 3 ways to build a Singularity container</vt:lpstr>
      <vt:lpstr>What is a recipe?</vt:lpstr>
      <vt:lpstr>Container Formats</vt:lpstr>
      <vt:lpstr>1. Building a container interactively (demo)</vt:lpstr>
      <vt:lpstr>2. Building a container on Singularity Hub (basic steps)</vt:lpstr>
      <vt:lpstr>3. Building a container with Sylabs Remote Builder (demo)</vt:lpstr>
      <vt:lpstr>Thank you!</vt:lpstr>
      <vt:lpstr>Extra slides</vt:lpstr>
      <vt:lpstr>Hands-on Example</vt:lpstr>
      <vt:lpstr>Go to the example directory </vt:lpstr>
      <vt:lpstr>Prepare and upload your recipe</vt:lpstr>
      <vt:lpstr>Build your container on ‘shub’</vt:lpstr>
      <vt:lpstr>Now pull your container from ‘shub’ and run it! </vt:lpstr>
      <vt:lpstr>Notes: MPI and GPUs</vt:lpstr>
      <vt:lpstr>Notes: MPI-enabled containers</vt:lpstr>
      <vt:lpstr>Running containers on GPUs</vt:lpstr>
      <vt:lpstr>Troubleshooting and Caveats</vt:lpstr>
      <vt:lpstr>Troubleshooting (1)</vt:lpstr>
      <vt:lpstr>Troubleshooting (2)</vt:lpstr>
      <vt:lpstr>Caveats (1)</vt:lpstr>
      <vt:lpstr>Caveats (2): Moving containers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Shell Programming - Specifically bash</dc:title>
  <dc:creator>Timothy Brown</dc:creator>
  <cp:lastModifiedBy>Daniel Trahan</cp:lastModifiedBy>
  <cp:revision>215</cp:revision>
  <cp:lastPrinted>2018-03-07T22:12:57Z</cp:lastPrinted>
  <dcterms:created xsi:type="dcterms:W3CDTF">2018-02-28T04:20:27Z</dcterms:created>
  <dcterms:modified xsi:type="dcterms:W3CDTF">2020-04-17T10:02:19Z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2015-02-12T00:00:00Z</vt:filetime>
  </property>
  <property fmtid="{D5CDD505-2E9C-101B-9397-08002B2CF9AE}" pid="3" name="Creator">
    <vt:lpwstr>LaTeX with Beamer class version 3.33</vt:lpwstr>
  </property>
  <property fmtid="{D5CDD505-2E9C-101B-9397-08002B2CF9AE}" pid="4" name="LastSaved">
    <vt:filetime>2015-02-12T00:00:00Z</vt:filetime>
  </property>
</Properties>
</file>